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9" r:id="rId4"/>
    <p:sldId id="259" r:id="rId5"/>
    <p:sldId id="264" r:id="rId6"/>
    <p:sldId id="271" r:id="rId7"/>
    <p:sldId id="263" r:id="rId8"/>
    <p:sldId id="279" r:id="rId9"/>
    <p:sldId id="280" r:id="rId10"/>
    <p:sldId id="265" r:id="rId11"/>
    <p:sldId id="278" r:id="rId12"/>
    <p:sldId id="266" r:id="rId13"/>
    <p:sldId id="276" r:id="rId14"/>
    <p:sldId id="277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288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336FF7-1DA7-724A-9E3D-D0A3E199AE4B}" type="doc">
      <dgm:prSet loTypeId="urn:microsoft.com/office/officeart/2005/8/layout/radial6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2792DB15-182E-444A-9510-6ED55DE38843}">
      <dgm:prSet phldrT="[Text]" custT="1"/>
      <dgm:spPr/>
      <dgm:t>
        <a:bodyPr/>
        <a:lstStyle/>
        <a:p>
          <a:r>
            <a:rPr lang="en-US" sz="1600" dirty="0" smtClean="0"/>
            <a:t>P for Progress</a:t>
          </a:r>
        </a:p>
        <a:p>
          <a:r>
            <a:rPr lang="en-US" sz="1600" dirty="0" smtClean="0"/>
            <a:t>Contract</a:t>
          </a:r>
          <a:endParaRPr lang="en-US" sz="1600" dirty="0"/>
        </a:p>
      </dgm:t>
    </dgm:pt>
    <dgm:pt modelId="{69FEB81D-3125-E742-8124-09DFCB6FE5B3}" type="parTrans" cxnId="{E6D45CAA-9550-184F-815A-58BFE80B000C}">
      <dgm:prSet/>
      <dgm:spPr/>
      <dgm:t>
        <a:bodyPr/>
        <a:lstStyle/>
        <a:p>
          <a:endParaRPr lang="en-US"/>
        </a:p>
      </dgm:t>
    </dgm:pt>
    <dgm:pt modelId="{77C65782-FBAF-2E40-861D-8C28EF90BEF4}" type="sibTrans" cxnId="{E6D45CAA-9550-184F-815A-58BFE80B000C}">
      <dgm:prSet/>
      <dgm:spPr/>
      <dgm:t>
        <a:bodyPr/>
        <a:lstStyle/>
        <a:p>
          <a:endParaRPr lang="en-US"/>
        </a:p>
      </dgm:t>
    </dgm:pt>
    <dgm:pt modelId="{D9995E8A-68DE-AF44-A512-6A7296B3BCB7}">
      <dgm:prSet phldrT="[Text]" custT="1"/>
      <dgm:spPr/>
      <dgm:t>
        <a:bodyPr/>
        <a:lstStyle/>
        <a:p>
          <a:r>
            <a:rPr lang="en-US" sz="1600" dirty="0" smtClean="0"/>
            <a:t>Present</a:t>
          </a:r>
          <a:endParaRPr lang="en-US" sz="1600" dirty="0"/>
        </a:p>
      </dgm:t>
    </dgm:pt>
    <dgm:pt modelId="{E63AB071-B738-C749-98AC-E42E5009A5C0}" type="parTrans" cxnId="{DE0D1F85-A44C-8C41-8E93-9E71BEE7D384}">
      <dgm:prSet/>
      <dgm:spPr/>
      <dgm:t>
        <a:bodyPr/>
        <a:lstStyle/>
        <a:p>
          <a:endParaRPr lang="en-US"/>
        </a:p>
      </dgm:t>
    </dgm:pt>
    <dgm:pt modelId="{75972A7D-9A86-F945-842C-929E274730AE}" type="sibTrans" cxnId="{DE0D1F85-A44C-8C41-8E93-9E71BEE7D384}">
      <dgm:prSet/>
      <dgm:spPr/>
      <dgm:t>
        <a:bodyPr/>
        <a:lstStyle/>
        <a:p>
          <a:endParaRPr lang="en-US"/>
        </a:p>
      </dgm:t>
    </dgm:pt>
    <dgm:pt modelId="{38486637-080C-8445-85EE-C5BC5E740E68}">
      <dgm:prSet phldrT="[Text]" custT="1"/>
      <dgm:spPr/>
      <dgm:t>
        <a:bodyPr/>
        <a:lstStyle/>
        <a:p>
          <a:r>
            <a:rPr lang="en-US" sz="1600" dirty="0" smtClean="0"/>
            <a:t>Positive about Practice</a:t>
          </a:r>
          <a:endParaRPr lang="en-US" sz="1600" dirty="0"/>
        </a:p>
      </dgm:t>
    </dgm:pt>
    <dgm:pt modelId="{6BE986D0-E54B-A143-9D86-A169DAC05DC6}" type="parTrans" cxnId="{A7764135-B94F-F042-A1D5-741867329B74}">
      <dgm:prSet/>
      <dgm:spPr/>
      <dgm:t>
        <a:bodyPr/>
        <a:lstStyle/>
        <a:p>
          <a:endParaRPr lang="en-US"/>
        </a:p>
      </dgm:t>
    </dgm:pt>
    <dgm:pt modelId="{197C2CDD-BD88-2D41-8F94-3F74E3F7D073}" type="sibTrans" cxnId="{A7764135-B94F-F042-A1D5-741867329B74}">
      <dgm:prSet/>
      <dgm:spPr/>
      <dgm:t>
        <a:bodyPr/>
        <a:lstStyle/>
        <a:p>
          <a:endParaRPr lang="en-US"/>
        </a:p>
      </dgm:t>
    </dgm:pt>
    <dgm:pt modelId="{D960677F-2217-5044-93A6-B45C0D09D8F6}">
      <dgm:prSet phldrT="[Text]" custT="1"/>
      <dgm:spPr/>
      <dgm:t>
        <a:bodyPr/>
        <a:lstStyle/>
        <a:p>
          <a:r>
            <a:rPr lang="en-US" sz="1600" dirty="0" smtClean="0"/>
            <a:t>See the Point [and the power]</a:t>
          </a:r>
          <a:endParaRPr lang="en-US" sz="1600" dirty="0"/>
        </a:p>
      </dgm:t>
    </dgm:pt>
    <dgm:pt modelId="{8254C948-D545-644F-B7C4-C505DB0D7BCE}" type="parTrans" cxnId="{AAD78F8E-FBEC-3246-BC06-1AD752CDD366}">
      <dgm:prSet/>
      <dgm:spPr/>
      <dgm:t>
        <a:bodyPr/>
        <a:lstStyle/>
        <a:p>
          <a:endParaRPr lang="en-US"/>
        </a:p>
      </dgm:t>
    </dgm:pt>
    <dgm:pt modelId="{1C2CA5FC-96AA-864A-A399-A6EFDE95191F}" type="sibTrans" cxnId="{AAD78F8E-FBEC-3246-BC06-1AD752CDD366}">
      <dgm:prSet/>
      <dgm:spPr/>
      <dgm:t>
        <a:bodyPr/>
        <a:lstStyle/>
        <a:p>
          <a:endParaRPr lang="en-US"/>
        </a:p>
      </dgm:t>
    </dgm:pt>
    <dgm:pt modelId="{3CFC9313-2C35-524D-8175-4DDECA251E04}">
      <dgm:prSet phldrT="[Text]" custT="1"/>
      <dgm:spPr/>
      <dgm:t>
        <a:bodyPr/>
        <a:lstStyle/>
        <a:p>
          <a:r>
            <a:rPr lang="en-US" sz="1600" dirty="0" smtClean="0"/>
            <a:t>Parents on Board</a:t>
          </a:r>
          <a:endParaRPr lang="en-US" sz="1600" dirty="0"/>
        </a:p>
      </dgm:t>
    </dgm:pt>
    <dgm:pt modelId="{809A416D-FA16-7E4B-8338-62146C81AF64}" type="parTrans" cxnId="{B5558437-1395-1E4E-8491-79791AD9C27F}">
      <dgm:prSet/>
      <dgm:spPr/>
      <dgm:t>
        <a:bodyPr/>
        <a:lstStyle/>
        <a:p>
          <a:endParaRPr lang="en-US"/>
        </a:p>
      </dgm:t>
    </dgm:pt>
    <dgm:pt modelId="{F63B1757-737C-3741-AD53-54C75BDA0C06}" type="sibTrans" cxnId="{B5558437-1395-1E4E-8491-79791AD9C27F}">
      <dgm:prSet/>
      <dgm:spPr/>
      <dgm:t>
        <a:bodyPr/>
        <a:lstStyle/>
        <a:p>
          <a:endParaRPr lang="en-US"/>
        </a:p>
      </dgm:t>
    </dgm:pt>
    <dgm:pt modelId="{5D634F45-5C04-E14C-B40F-CDE1DAAF18E0}">
      <dgm:prSet custT="1"/>
      <dgm:spPr/>
      <dgm:t>
        <a:bodyPr/>
        <a:lstStyle/>
        <a:p>
          <a:r>
            <a:rPr lang="en-US" sz="1600" dirty="0" smtClean="0"/>
            <a:t>Prepared for Learning</a:t>
          </a:r>
          <a:endParaRPr lang="en-US" sz="1600" dirty="0"/>
        </a:p>
      </dgm:t>
    </dgm:pt>
    <dgm:pt modelId="{1CAE6AEA-C7B9-DC41-A453-DDAAB4D09838}" type="parTrans" cxnId="{1A3A3526-F2A9-8A4B-95E2-A84173A3C813}">
      <dgm:prSet/>
      <dgm:spPr/>
      <dgm:t>
        <a:bodyPr/>
        <a:lstStyle/>
        <a:p>
          <a:endParaRPr lang="en-US"/>
        </a:p>
      </dgm:t>
    </dgm:pt>
    <dgm:pt modelId="{75E5D5B6-730A-D341-9A81-96FE7F3780C1}" type="sibTrans" cxnId="{1A3A3526-F2A9-8A4B-95E2-A84173A3C813}">
      <dgm:prSet/>
      <dgm:spPr/>
      <dgm:t>
        <a:bodyPr/>
        <a:lstStyle/>
        <a:p>
          <a:endParaRPr lang="en-US"/>
        </a:p>
      </dgm:t>
    </dgm:pt>
    <dgm:pt modelId="{60B55B5B-809C-5245-ABB9-058A7EEBBCF6}" type="pres">
      <dgm:prSet presAssocID="{3B336FF7-1DA7-724A-9E3D-D0A3E199AE4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8CFF55-F35B-184F-8229-9FF0285DC411}" type="pres">
      <dgm:prSet presAssocID="{2792DB15-182E-444A-9510-6ED55DE38843}" presName="centerShape" presStyleLbl="node0" presStyleIdx="0" presStyleCnt="1"/>
      <dgm:spPr/>
      <dgm:t>
        <a:bodyPr/>
        <a:lstStyle/>
        <a:p>
          <a:endParaRPr lang="en-US"/>
        </a:p>
      </dgm:t>
    </dgm:pt>
    <dgm:pt modelId="{3A25E2F7-BCD7-2D45-8D38-4ADF8E433BA9}" type="pres">
      <dgm:prSet presAssocID="{5D634F45-5C04-E14C-B40F-CDE1DAAF18E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131E6-F782-1B4A-A29D-2AF928C334F8}" type="pres">
      <dgm:prSet presAssocID="{5D634F45-5C04-E14C-B40F-CDE1DAAF18E0}" presName="dummy" presStyleCnt="0"/>
      <dgm:spPr/>
    </dgm:pt>
    <dgm:pt modelId="{DE62B712-F122-7948-8B79-57A0E466C471}" type="pres">
      <dgm:prSet presAssocID="{75E5D5B6-730A-D341-9A81-96FE7F3780C1}" presName="sibTrans" presStyleLbl="sibTrans2D1" presStyleIdx="0" presStyleCnt="5"/>
      <dgm:spPr/>
      <dgm:t>
        <a:bodyPr/>
        <a:lstStyle/>
        <a:p>
          <a:endParaRPr lang="en-US"/>
        </a:p>
      </dgm:t>
    </dgm:pt>
    <dgm:pt modelId="{413064C5-2AFE-FA4C-A5A1-E306574F5B94}" type="pres">
      <dgm:prSet presAssocID="{D9995E8A-68DE-AF44-A512-6A7296B3BC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23086-7218-EB48-B816-31B09866E8AC}" type="pres">
      <dgm:prSet presAssocID="{D9995E8A-68DE-AF44-A512-6A7296B3BCB7}" presName="dummy" presStyleCnt="0"/>
      <dgm:spPr/>
    </dgm:pt>
    <dgm:pt modelId="{EA2D6092-F732-4442-B05E-B61418EE6DBF}" type="pres">
      <dgm:prSet presAssocID="{75972A7D-9A86-F945-842C-929E274730A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7EE1C315-2589-CC44-9DA9-FF76A9BE3BE8}" type="pres">
      <dgm:prSet presAssocID="{38486637-080C-8445-85EE-C5BC5E740E6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D73EB-F515-794F-B34E-F1D90625481B}" type="pres">
      <dgm:prSet presAssocID="{38486637-080C-8445-85EE-C5BC5E740E68}" presName="dummy" presStyleCnt="0"/>
      <dgm:spPr/>
    </dgm:pt>
    <dgm:pt modelId="{0946F130-4FEC-5D48-BA7B-C57344163DCC}" type="pres">
      <dgm:prSet presAssocID="{197C2CDD-BD88-2D41-8F94-3F74E3F7D07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6F18F56C-720D-6C4B-8168-713988A3534C}" type="pres">
      <dgm:prSet presAssocID="{D960677F-2217-5044-93A6-B45C0D09D8F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35E5F-D22F-5C40-AE15-434A20C2560C}" type="pres">
      <dgm:prSet presAssocID="{D960677F-2217-5044-93A6-B45C0D09D8F6}" presName="dummy" presStyleCnt="0"/>
      <dgm:spPr/>
    </dgm:pt>
    <dgm:pt modelId="{2E675B0A-0C24-AC48-8C4F-8BBB3AE1AA92}" type="pres">
      <dgm:prSet presAssocID="{1C2CA5FC-96AA-864A-A399-A6EFDE95191F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58EE0BF-BE69-DD44-8F87-980907D0C896}" type="pres">
      <dgm:prSet presAssocID="{3CFC9313-2C35-524D-8175-4DDECA251E0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F816F-9D95-754D-B84F-0A8A0FB7C34E}" type="pres">
      <dgm:prSet presAssocID="{3CFC9313-2C35-524D-8175-4DDECA251E04}" presName="dummy" presStyleCnt="0"/>
      <dgm:spPr/>
    </dgm:pt>
    <dgm:pt modelId="{40E196F5-858A-2E4C-8FEF-E095FE57A85B}" type="pres">
      <dgm:prSet presAssocID="{F63B1757-737C-3741-AD53-54C75BDA0C06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AAD78F8E-FBEC-3246-BC06-1AD752CDD366}" srcId="{2792DB15-182E-444A-9510-6ED55DE38843}" destId="{D960677F-2217-5044-93A6-B45C0D09D8F6}" srcOrd="3" destOrd="0" parTransId="{8254C948-D545-644F-B7C4-C505DB0D7BCE}" sibTransId="{1C2CA5FC-96AA-864A-A399-A6EFDE95191F}"/>
    <dgm:cxn modelId="{A7764135-B94F-F042-A1D5-741867329B74}" srcId="{2792DB15-182E-444A-9510-6ED55DE38843}" destId="{38486637-080C-8445-85EE-C5BC5E740E68}" srcOrd="2" destOrd="0" parTransId="{6BE986D0-E54B-A143-9D86-A169DAC05DC6}" sibTransId="{197C2CDD-BD88-2D41-8F94-3F74E3F7D073}"/>
    <dgm:cxn modelId="{8788C929-973A-A84D-B3EE-6BA8C047C642}" type="presOf" srcId="{1C2CA5FC-96AA-864A-A399-A6EFDE95191F}" destId="{2E675B0A-0C24-AC48-8C4F-8BBB3AE1AA92}" srcOrd="0" destOrd="0" presId="urn:microsoft.com/office/officeart/2005/8/layout/radial6"/>
    <dgm:cxn modelId="{51E0FF35-3D35-044D-AA34-43B48A628697}" type="presOf" srcId="{3B336FF7-1DA7-724A-9E3D-D0A3E199AE4B}" destId="{60B55B5B-809C-5245-ABB9-058A7EEBBCF6}" srcOrd="0" destOrd="0" presId="urn:microsoft.com/office/officeart/2005/8/layout/radial6"/>
    <dgm:cxn modelId="{6419CD2B-D947-4A4F-BB09-FED9684C0F3A}" type="presOf" srcId="{5D634F45-5C04-E14C-B40F-CDE1DAAF18E0}" destId="{3A25E2F7-BCD7-2D45-8D38-4ADF8E433BA9}" srcOrd="0" destOrd="0" presId="urn:microsoft.com/office/officeart/2005/8/layout/radial6"/>
    <dgm:cxn modelId="{0669F458-C584-F441-A659-C1652EBF905C}" type="presOf" srcId="{2792DB15-182E-444A-9510-6ED55DE38843}" destId="{E28CFF55-F35B-184F-8229-9FF0285DC411}" srcOrd="0" destOrd="0" presId="urn:microsoft.com/office/officeart/2005/8/layout/radial6"/>
    <dgm:cxn modelId="{B5558437-1395-1E4E-8491-79791AD9C27F}" srcId="{2792DB15-182E-444A-9510-6ED55DE38843}" destId="{3CFC9313-2C35-524D-8175-4DDECA251E04}" srcOrd="4" destOrd="0" parTransId="{809A416D-FA16-7E4B-8338-62146C81AF64}" sibTransId="{F63B1757-737C-3741-AD53-54C75BDA0C06}"/>
    <dgm:cxn modelId="{DE0D1F85-A44C-8C41-8E93-9E71BEE7D384}" srcId="{2792DB15-182E-444A-9510-6ED55DE38843}" destId="{D9995E8A-68DE-AF44-A512-6A7296B3BCB7}" srcOrd="1" destOrd="0" parTransId="{E63AB071-B738-C749-98AC-E42E5009A5C0}" sibTransId="{75972A7D-9A86-F945-842C-929E274730AE}"/>
    <dgm:cxn modelId="{E6D45CAA-9550-184F-815A-58BFE80B000C}" srcId="{3B336FF7-1DA7-724A-9E3D-D0A3E199AE4B}" destId="{2792DB15-182E-444A-9510-6ED55DE38843}" srcOrd="0" destOrd="0" parTransId="{69FEB81D-3125-E742-8124-09DFCB6FE5B3}" sibTransId="{77C65782-FBAF-2E40-861D-8C28EF90BEF4}"/>
    <dgm:cxn modelId="{6976018A-C861-014F-8E28-074D416981F5}" type="presOf" srcId="{197C2CDD-BD88-2D41-8F94-3F74E3F7D073}" destId="{0946F130-4FEC-5D48-BA7B-C57344163DCC}" srcOrd="0" destOrd="0" presId="urn:microsoft.com/office/officeart/2005/8/layout/radial6"/>
    <dgm:cxn modelId="{28CB805B-5F61-1F43-A8D2-BBFE07A18613}" type="presOf" srcId="{F63B1757-737C-3741-AD53-54C75BDA0C06}" destId="{40E196F5-858A-2E4C-8FEF-E095FE57A85B}" srcOrd="0" destOrd="0" presId="urn:microsoft.com/office/officeart/2005/8/layout/radial6"/>
    <dgm:cxn modelId="{7A7E533E-22EF-AC40-BEE8-4365A6732249}" type="presOf" srcId="{D960677F-2217-5044-93A6-B45C0D09D8F6}" destId="{6F18F56C-720D-6C4B-8168-713988A3534C}" srcOrd="0" destOrd="0" presId="urn:microsoft.com/office/officeart/2005/8/layout/radial6"/>
    <dgm:cxn modelId="{3A62A021-D47E-E841-9E66-D1B00B5AA06A}" type="presOf" srcId="{D9995E8A-68DE-AF44-A512-6A7296B3BCB7}" destId="{413064C5-2AFE-FA4C-A5A1-E306574F5B94}" srcOrd="0" destOrd="0" presId="urn:microsoft.com/office/officeart/2005/8/layout/radial6"/>
    <dgm:cxn modelId="{E787DF3F-760A-9F4C-BA44-79DB2343689E}" type="presOf" srcId="{75972A7D-9A86-F945-842C-929E274730AE}" destId="{EA2D6092-F732-4442-B05E-B61418EE6DBF}" srcOrd="0" destOrd="0" presId="urn:microsoft.com/office/officeart/2005/8/layout/radial6"/>
    <dgm:cxn modelId="{710F98C1-429C-034B-AC99-57E2378A3258}" type="presOf" srcId="{75E5D5B6-730A-D341-9A81-96FE7F3780C1}" destId="{DE62B712-F122-7948-8B79-57A0E466C471}" srcOrd="0" destOrd="0" presId="urn:microsoft.com/office/officeart/2005/8/layout/radial6"/>
    <dgm:cxn modelId="{B3E364F3-46FE-9942-98D6-638CB2F64ABD}" type="presOf" srcId="{38486637-080C-8445-85EE-C5BC5E740E68}" destId="{7EE1C315-2589-CC44-9DA9-FF76A9BE3BE8}" srcOrd="0" destOrd="0" presId="urn:microsoft.com/office/officeart/2005/8/layout/radial6"/>
    <dgm:cxn modelId="{75EA1F36-FED9-464C-B943-276B84E8FE19}" type="presOf" srcId="{3CFC9313-2C35-524D-8175-4DDECA251E04}" destId="{458EE0BF-BE69-DD44-8F87-980907D0C896}" srcOrd="0" destOrd="0" presId="urn:microsoft.com/office/officeart/2005/8/layout/radial6"/>
    <dgm:cxn modelId="{1A3A3526-F2A9-8A4B-95E2-A84173A3C813}" srcId="{2792DB15-182E-444A-9510-6ED55DE38843}" destId="{5D634F45-5C04-E14C-B40F-CDE1DAAF18E0}" srcOrd="0" destOrd="0" parTransId="{1CAE6AEA-C7B9-DC41-A453-DDAAB4D09838}" sibTransId="{75E5D5B6-730A-D341-9A81-96FE7F3780C1}"/>
    <dgm:cxn modelId="{14119BC6-0FA0-2B4E-AFF9-F5E37DB03848}" type="presParOf" srcId="{60B55B5B-809C-5245-ABB9-058A7EEBBCF6}" destId="{E28CFF55-F35B-184F-8229-9FF0285DC411}" srcOrd="0" destOrd="0" presId="urn:microsoft.com/office/officeart/2005/8/layout/radial6"/>
    <dgm:cxn modelId="{DD6EE4AF-FF1C-8942-BD89-1812025AD748}" type="presParOf" srcId="{60B55B5B-809C-5245-ABB9-058A7EEBBCF6}" destId="{3A25E2F7-BCD7-2D45-8D38-4ADF8E433BA9}" srcOrd="1" destOrd="0" presId="urn:microsoft.com/office/officeart/2005/8/layout/radial6"/>
    <dgm:cxn modelId="{BD08CF25-864B-4447-A319-68A37FA9847A}" type="presParOf" srcId="{60B55B5B-809C-5245-ABB9-058A7EEBBCF6}" destId="{1BC131E6-F782-1B4A-A29D-2AF928C334F8}" srcOrd="2" destOrd="0" presId="urn:microsoft.com/office/officeart/2005/8/layout/radial6"/>
    <dgm:cxn modelId="{3DD894D5-953F-0C46-BBFA-25393476095D}" type="presParOf" srcId="{60B55B5B-809C-5245-ABB9-058A7EEBBCF6}" destId="{DE62B712-F122-7948-8B79-57A0E466C471}" srcOrd="3" destOrd="0" presId="urn:microsoft.com/office/officeart/2005/8/layout/radial6"/>
    <dgm:cxn modelId="{55B8A8E7-3062-5C42-B8E6-ABED6064C839}" type="presParOf" srcId="{60B55B5B-809C-5245-ABB9-058A7EEBBCF6}" destId="{413064C5-2AFE-FA4C-A5A1-E306574F5B94}" srcOrd="4" destOrd="0" presId="urn:microsoft.com/office/officeart/2005/8/layout/radial6"/>
    <dgm:cxn modelId="{B2F47B4E-1E43-7343-A082-243E1E5EA70A}" type="presParOf" srcId="{60B55B5B-809C-5245-ABB9-058A7EEBBCF6}" destId="{B9D23086-7218-EB48-B816-31B09866E8AC}" srcOrd="5" destOrd="0" presId="urn:microsoft.com/office/officeart/2005/8/layout/radial6"/>
    <dgm:cxn modelId="{5AB656A0-FAFD-7F48-9678-54B2C192C61F}" type="presParOf" srcId="{60B55B5B-809C-5245-ABB9-058A7EEBBCF6}" destId="{EA2D6092-F732-4442-B05E-B61418EE6DBF}" srcOrd="6" destOrd="0" presId="urn:microsoft.com/office/officeart/2005/8/layout/radial6"/>
    <dgm:cxn modelId="{BBA9D515-DA5E-7B46-98CC-A33B0A2F3E33}" type="presParOf" srcId="{60B55B5B-809C-5245-ABB9-058A7EEBBCF6}" destId="{7EE1C315-2589-CC44-9DA9-FF76A9BE3BE8}" srcOrd="7" destOrd="0" presId="urn:microsoft.com/office/officeart/2005/8/layout/radial6"/>
    <dgm:cxn modelId="{9BC03774-3436-B743-AA2B-62E169F7E4F8}" type="presParOf" srcId="{60B55B5B-809C-5245-ABB9-058A7EEBBCF6}" destId="{D46D73EB-F515-794F-B34E-F1D90625481B}" srcOrd="8" destOrd="0" presId="urn:microsoft.com/office/officeart/2005/8/layout/radial6"/>
    <dgm:cxn modelId="{A3C031B7-273E-D145-B2A4-423D06EBF2AD}" type="presParOf" srcId="{60B55B5B-809C-5245-ABB9-058A7EEBBCF6}" destId="{0946F130-4FEC-5D48-BA7B-C57344163DCC}" srcOrd="9" destOrd="0" presId="urn:microsoft.com/office/officeart/2005/8/layout/radial6"/>
    <dgm:cxn modelId="{90584A06-EE70-3845-A4F4-FC11F547DCC3}" type="presParOf" srcId="{60B55B5B-809C-5245-ABB9-058A7EEBBCF6}" destId="{6F18F56C-720D-6C4B-8168-713988A3534C}" srcOrd="10" destOrd="0" presId="urn:microsoft.com/office/officeart/2005/8/layout/radial6"/>
    <dgm:cxn modelId="{B0EE8DCF-3019-8F4D-9FBF-907DCA523E70}" type="presParOf" srcId="{60B55B5B-809C-5245-ABB9-058A7EEBBCF6}" destId="{E8135E5F-D22F-5C40-AE15-434A20C2560C}" srcOrd="11" destOrd="0" presId="urn:microsoft.com/office/officeart/2005/8/layout/radial6"/>
    <dgm:cxn modelId="{61D52C1B-53F7-0142-8A10-F76B829DA958}" type="presParOf" srcId="{60B55B5B-809C-5245-ABB9-058A7EEBBCF6}" destId="{2E675B0A-0C24-AC48-8C4F-8BBB3AE1AA92}" srcOrd="12" destOrd="0" presId="urn:microsoft.com/office/officeart/2005/8/layout/radial6"/>
    <dgm:cxn modelId="{1D4D35F5-3C52-9244-87B5-172109CD2AC1}" type="presParOf" srcId="{60B55B5B-809C-5245-ABB9-058A7EEBBCF6}" destId="{458EE0BF-BE69-DD44-8F87-980907D0C896}" srcOrd="13" destOrd="0" presId="urn:microsoft.com/office/officeart/2005/8/layout/radial6"/>
    <dgm:cxn modelId="{847E7DC9-8B4F-0A49-9B58-068D10ED6CAB}" type="presParOf" srcId="{60B55B5B-809C-5245-ABB9-058A7EEBBCF6}" destId="{A3AF816F-9D95-754D-B84F-0A8A0FB7C34E}" srcOrd="14" destOrd="0" presId="urn:microsoft.com/office/officeart/2005/8/layout/radial6"/>
    <dgm:cxn modelId="{2DAC867E-0475-6240-96D1-0B1B190B2847}" type="presParOf" srcId="{60B55B5B-809C-5245-ABB9-058A7EEBBCF6}" destId="{40E196F5-858A-2E4C-8FEF-E095FE57A85B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196F5-858A-2E4C-8FEF-E095FE57A85B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gradFill rotWithShape="0">
          <a:gsLst>
            <a:gs pos="0">
              <a:schemeClr val="accent1">
                <a:shade val="90000"/>
                <a:hueOff val="150044"/>
                <a:satOff val="-2771"/>
                <a:lumOff val="1285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90000"/>
                <a:hueOff val="150044"/>
                <a:satOff val="-2771"/>
                <a:lumOff val="1285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675B0A-0C24-AC48-8C4F-8BBB3AE1AA92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gradFill rotWithShape="0">
          <a:gsLst>
            <a:gs pos="0">
              <a:schemeClr val="accent1">
                <a:shade val="90000"/>
                <a:hueOff val="300088"/>
                <a:satOff val="-5542"/>
                <a:lumOff val="2570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90000"/>
                <a:hueOff val="300088"/>
                <a:satOff val="-5542"/>
                <a:lumOff val="2570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46F130-4FEC-5D48-BA7B-C57344163DCC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gradFill rotWithShape="0">
          <a:gsLst>
            <a:gs pos="0">
              <a:schemeClr val="accent1">
                <a:shade val="90000"/>
                <a:hueOff val="300088"/>
                <a:satOff val="-5542"/>
                <a:lumOff val="2570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90000"/>
                <a:hueOff val="300088"/>
                <a:satOff val="-5542"/>
                <a:lumOff val="2570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2D6092-F732-4442-B05E-B61418EE6DBF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gradFill rotWithShape="0">
          <a:gsLst>
            <a:gs pos="0">
              <a:schemeClr val="accent1">
                <a:shade val="90000"/>
                <a:hueOff val="150044"/>
                <a:satOff val="-2771"/>
                <a:lumOff val="1285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90000"/>
                <a:hueOff val="150044"/>
                <a:satOff val="-2771"/>
                <a:lumOff val="1285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62B712-F122-7948-8B79-57A0E466C471}">
      <dsp:nvSpPr>
        <dsp:cNvPr id="0" name=""/>
        <dsp:cNvSpPr/>
      </dsp:nvSpPr>
      <dsp:spPr>
        <a:xfrm>
          <a:off x="2251866" y="558065"/>
          <a:ext cx="3725867" cy="3725867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8CFF55-F35B-184F-8229-9FF0285DC411}">
      <dsp:nvSpPr>
        <dsp:cNvPr id="0" name=""/>
        <dsp:cNvSpPr/>
      </dsp:nvSpPr>
      <dsp:spPr>
        <a:xfrm>
          <a:off x="3256880" y="1563079"/>
          <a:ext cx="1715839" cy="1715839"/>
        </a:xfrm>
        <a:prstGeom prst="ellipse">
          <a:avLst/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 for Progress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Contract</a:t>
          </a:r>
          <a:endParaRPr lang="en-US" sz="1600" kern="1200" dirty="0"/>
        </a:p>
      </dsp:txBody>
      <dsp:txXfrm>
        <a:off x="3508159" y="1814358"/>
        <a:ext cx="1213281" cy="1213281"/>
      </dsp:txXfrm>
    </dsp:sp>
    <dsp:sp modelId="{3A25E2F7-BCD7-2D45-8D38-4ADF8E433BA9}">
      <dsp:nvSpPr>
        <dsp:cNvPr id="0" name=""/>
        <dsp:cNvSpPr/>
      </dsp:nvSpPr>
      <dsp:spPr>
        <a:xfrm>
          <a:off x="3514256" y="761"/>
          <a:ext cx="1201087" cy="1201087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Prepared for Learning</a:t>
          </a:r>
          <a:endParaRPr lang="en-US" sz="1600" kern="1200" dirty="0"/>
        </a:p>
      </dsp:txBody>
      <dsp:txXfrm>
        <a:off x="3690151" y="176656"/>
        <a:ext cx="849297" cy="849297"/>
      </dsp:txXfrm>
    </dsp:sp>
    <dsp:sp modelId="{413064C5-2AFE-FA4C-A5A1-E306574F5B94}">
      <dsp:nvSpPr>
        <dsp:cNvPr id="0" name=""/>
        <dsp:cNvSpPr/>
      </dsp:nvSpPr>
      <dsp:spPr>
        <a:xfrm>
          <a:off x="5244888" y="1258139"/>
          <a:ext cx="1201087" cy="1201087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44575"/>
                <a:satOff val="-3024"/>
                <a:lumOff val="1682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144575"/>
                <a:satOff val="-3024"/>
                <a:lumOff val="1682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Present</a:t>
          </a:r>
          <a:endParaRPr lang="en-US" sz="1600" kern="1200" dirty="0"/>
        </a:p>
      </dsp:txBody>
      <dsp:txXfrm>
        <a:off x="5420783" y="1434034"/>
        <a:ext cx="849297" cy="849297"/>
      </dsp:txXfrm>
    </dsp:sp>
    <dsp:sp modelId="{7EE1C315-2589-CC44-9DA9-FF76A9BE3BE8}">
      <dsp:nvSpPr>
        <dsp:cNvPr id="0" name=""/>
        <dsp:cNvSpPr/>
      </dsp:nvSpPr>
      <dsp:spPr>
        <a:xfrm>
          <a:off x="4583845" y="3292619"/>
          <a:ext cx="1201087" cy="1201087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289149"/>
                <a:satOff val="-6048"/>
                <a:lumOff val="3365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289149"/>
                <a:satOff val="-6048"/>
                <a:lumOff val="3365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Positive about Practice</a:t>
          </a:r>
          <a:endParaRPr lang="en-US" sz="1600" kern="1200" dirty="0"/>
        </a:p>
      </dsp:txBody>
      <dsp:txXfrm>
        <a:off x="4759740" y="3468514"/>
        <a:ext cx="849297" cy="849297"/>
      </dsp:txXfrm>
    </dsp:sp>
    <dsp:sp modelId="{6F18F56C-720D-6C4B-8168-713988A3534C}">
      <dsp:nvSpPr>
        <dsp:cNvPr id="0" name=""/>
        <dsp:cNvSpPr/>
      </dsp:nvSpPr>
      <dsp:spPr>
        <a:xfrm>
          <a:off x="2444666" y="3292619"/>
          <a:ext cx="1201087" cy="1201087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289149"/>
                <a:satOff val="-6048"/>
                <a:lumOff val="3365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289149"/>
                <a:satOff val="-6048"/>
                <a:lumOff val="3365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See the Point [and the power]</a:t>
          </a:r>
          <a:endParaRPr lang="en-US" sz="1600" kern="1200" dirty="0"/>
        </a:p>
      </dsp:txBody>
      <dsp:txXfrm>
        <a:off x="2620561" y="3468514"/>
        <a:ext cx="849297" cy="849297"/>
      </dsp:txXfrm>
    </dsp:sp>
    <dsp:sp modelId="{458EE0BF-BE69-DD44-8F87-980907D0C896}">
      <dsp:nvSpPr>
        <dsp:cNvPr id="0" name=""/>
        <dsp:cNvSpPr/>
      </dsp:nvSpPr>
      <dsp:spPr>
        <a:xfrm>
          <a:off x="1783623" y="1258139"/>
          <a:ext cx="1201087" cy="1201087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44575"/>
                <a:satOff val="-3024"/>
                <a:lumOff val="1682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144575"/>
                <a:satOff val="-3024"/>
                <a:lumOff val="1682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Parents on Board</a:t>
          </a:r>
          <a:endParaRPr lang="en-US" sz="1600" kern="1200" dirty="0"/>
        </a:p>
      </dsp:txBody>
      <dsp:txXfrm>
        <a:off x="1959518" y="1434034"/>
        <a:ext cx="849297" cy="849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5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4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3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7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3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8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1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4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9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5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0E3FB-903D-4947-BB68-260691FD8841}" type="datetimeFigureOut">
              <a:rPr lang="en-US" smtClean="0"/>
              <a:t>15/10/2014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1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ovelearningideas.com/sc-resource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eadguruteacher.com/2013/05/12/raising-the-bar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Whatever It Takes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Ensuring that all students achieve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2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1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>2. Build </a:t>
            </a:r>
            <a:r>
              <a:rPr lang="en-US" sz="2700" b="1" dirty="0"/>
              <a:t>high expectations: Whatever It Takes culture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616"/>
            <a:ext cx="8229600" cy="53735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 b="1" dirty="0" smtClean="0"/>
              <a:t>Unwavering commitment to closing gaps</a:t>
            </a:r>
          </a:p>
          <a:p>
            <a:r>
              <a:rPr lang="en-US" sz="1900" dirty="0" smtClean="0"/>
              <a:t>Shared sense of moral purpose</a:t>
            </a:r>
          </a:p>
          <a:p>
            <a:r>
              <a:rPr lang="en-US" sz="1900" dirty="0" smtClean="0"/>
              <a:t>Aspirational targets</a:t>
            </a:r>
          </a:p>
          <a:p>
            <a:r>
              <a:rPr lang="en-US" sz="1900" dirty="0"/>
              <a:t>Helping students to stand out from the </a:t>
            </a:r>
            <a:r>
              <a:rPr lang="en-US" sz="1900" dirty="0" smtClean="0"/>
              <a:t>start e.g. providing music tuition</a:t>
            </a:r>
          </a:p>
          <a:p>
            <a:r>
              <a:rPr lang="en-US" sz="1900" dirty="0" smtClean="0"/>
              <a:t>Strong discipline</a:t>
            </a:r>
          </a:p>
          <a:p>
            <a:r>
              <a:rPr lang="en-US" sz="1900" dirty="0" smtClean="0"/>
              <a:t>Smart uniform</a:t>
            </a:r>
          </a:p>
          <a:p>
            <a:r>
              <a:rPr lang="en-US" sz="1900" dirty="0" smtClean="0"/>
              <a:t>Insist on high standards of work: For ideas see How to Book Polish </a:t>
            </a:r>
            <a:r>
              <a:rPr lang="en-US" sz="1900" dirty="0" smtClean="0">
                <a:hlinkClick r:id="rId2"/>
              </a:rPr>
              <a:t>@</a:t>
            </a:r>
            <a:r>
              <a:rPr lang="en-US" sz="1900" dirty="0" err="1" smtClean="0">
                <a:hlinkClick r:id="rId2"/>
              </a:rPr>
              <a:t>lovelearningideas.com</a:t>
            </a:r>
            <a:endParaRPr lang="en-US" sz="1900" dirty="0" smtClean="0"/>
          </a:p>
          <a:p>
            <a:r>
              <a:rPr lang="en-US" sz="1900" dirty="0" smtClean="0"/>
              <a:t>Celebrate success: Great Work Galleries, Alumni Network</a:t>
            </a:r>
            <a:endParaRPr lang="en-US" sz="1900" dirty="0"/>
          </a:p>
          <a:p>
            <a:r>
              <a:rPr lang="en-US" sz="1900" dirty="0" smtClean="0"/>
              <a:t>School environment</a:t>
            </a:r>
          </a:p>
          <a:p>
            <a:r>
              <a:rPr lang="en-US" sz="1900" dirty="0" smtClean="0"/>
              <a:t>Reinforce ambition: signs on doors of where teachers went to university</a:t>
            </a:r>
          </a:p>
          <a:p>
            <a:r>
              <a:rPr lang="en-US" sz="1900" dirty="0" smtClean="0"/>
              <a:t>Study Facilities: Library, Silent Study Area </a:t>
            </a:r>
          </a:p>
          <a:p>
            <a:r>
              <a:rPr lang="en-US" sz="1900" dirty="0" smtClean="0">
                <a:effectLst/>
              </a:rPr>
              <a:t>Resources: High quality stationery, ICT etc.</a:t>
            </a:r>
          </a:p>
          <a:p>
            <a:r>
              <a:rPr lang="en-US" sz="1900" dirty="0" smtClean="0"/>
              <a:t>Scholarship Forms</a:t>
            </a:r>
          </a:p>
          <a:p>
            <a:r>
              <a:rPr lang="en-US" sz="1900" dirty="0" smtClean="0">
                <a:effectLst/>
              </a:rPr>
              <a:t>QQ data on all students</a:t>
            </a:r>
          </a:p>
          <a:p>
            <a:r>
              <a:rPr lang="en-US" sz="1900" dirty="0" smtClean="0"/>
              <a:t>Pastoral focus on improving barriers to learning e.g. attendance, </a:t>
            </a:r>
            <a:r>
              <a:rPr lang="en-US" sz="1900" dirty="0" err="1" smtClean="0"/>
              <a:t>behaviour</a:t>
            </a:r>
            <a:r>
              <a:rPr lang="en-US" sz="1900" dirty="0" smtClean="0"/>
              <a:t> and homework completion</a:t>
            </a:r>
          </a:p>
          <a:p>
            <a:r>
              <a:rPr lang="en-US" sz="1900" dirty="0" smtClean="0">
                <a:effectLst/>
              </a:rPr>
              <a:t>Employment of Learning Coaches</a:t>
            </a:r>
          </a:p>
          <a:p>
            <a:endParaRPr lang="en-US" sz="2000" dirty="0" smtClean="0">
              <a:effectLst/>
            </a:endParaRPr>
          </a:p>
          <a:p>
            <a:endParaRPr lang="en-US" sz="2000" dirty="0" smtClean="0">
              <a:effectLst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082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Whatever It Takes: Failure is not an option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6779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49895" y="1382647"/>
            <a:ext cx="2536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Equipment, ready to work hard, homework, prepared to concentrate</a:t>
            </a:r>
            <a:endParaRPr lang="en-US" dirty="0"/>
          </a:p>
        </p:txBody>
      </p:sp>
      <p:cxnSp>
        <p:nvCxnSpPr>
          <p:cNvPr id="11" name="Curved Connector 10"/>
          <p:cNvCxnSpPr/>
          <p:nvPr/>
        </p:nvCxnSpPr>
        <p:spPr>
          <a:xfrm rot="10800000" flipV="1">
            <a:off x="5150391" y="1600200"/>
            <a:ext cx="999505" cy="292878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37641" y="3315827"/>
            <a:ext cx="1693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‘</a:t>
            </a:r>
            <a:r>
              <a:rPr lang="en-US" dirty="0" err="1" smtClean="0"/>
              <a:t>Nuff</a:t>
            </a:r>
            <a:r>
              <a:rPr lang="en-US" dirty="0" smtClean="0"/>
              <a:t>’ said</a:t>
            </a:r>
            <a:endParaRPr lang="en-US" dirty="0"/>
          </a:p>
        </p:txBody>
      </p:sp>
      <p:cxnSp>
        <p:nvCxnSpPr>
          <p:cNvPr id="14" name="Curved Connector 13"/>
          <p:cNvCxnSpPr/>
          <p:nvPr/>
        </p:nvCxnSpPr>
        <p:spPr>
          <a:xfrm rot="10800000">
            <a:off x="6773116" y="3139453"/>
            <a:ext cx="517390" cy="176374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73116" y="4597475"/>
            <a:ext cx="2125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Prepared to work hard, keep </a:t>
            </a:r>
            <a:r>
              <a:rPr lang="en-US" dirty="0" err="1" smtClean="0"/>
              <a:t>practising</a:t>
            </a:r>
            <a:r>
              <a:rPr lang="en-US" dirty="0" smtClean="0"/>
              <a:t> and not give up</a:t>
            </a:r>
            <a:endParaRPr lang="en-US" dirty="0"/>
          </a:p>
        </p:txBody>
      </p:sp>
      <p:cxnSp>
        <p:nvCxnSpPr>
          <p:cNvPr id="19" name="Curved Connector 18"/>
          <p:cNvCxnSpPr/>
          <p:nvPr/>
        </p:nvCxnSpPr>
        <p:spPr>
          <a:xfrm rot="5400000">
            <a:off x="6111538" y="5117923"/>
            <a:ext cx="441240" cy="364524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4080113"/>
            <a:ext cx="1646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Understand the concept of ‘Powerful Knowledge:’ that no student should be excluded from key knowledge</a:t>
            </a:r>
            <a:endParaRPr lang="en-US" dirty="0"/>
          </a:p>
        </p:txBody>
      </p:sp>
      <p:cxnSp>
        <p:nvCxnSpPr>
          <p:cNvPr id="22" name="Curved Connector 21"/>
          <p:cNvCxnSpPr/>
          <p:nvPr/>
        </p:nvCxnSpPr>
        <p:spPr>
          <a:xfrm>
            <a:off x="1881421" y="4785608"/>
            <a:ext cx="893675" cy="552638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5731" y="1693188"/>
            <a:ext cx="1681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Understand that parental support can add 8 grades value overall</a:t>
            </a:r>
            <a:endParaRPr lang="en-US" dirty="0"/>
          </a:p>
        </p:txBody>
      </p:sp>
      <p:cxnSp>
        <p:nvCxnSpPr>
          <p:cNvPr id="25" name="Curved Connector 24"/>
          <p:cNvCxnSpPr/>
          <p:nvPr/>
        </p:nvCxnSpPr>
        <p:spPr>
          <a:xfrm>
            <a:off x="1728556" y="2727914"/>
            <a:ext cx="374888" cy="317473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528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2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3</a:t>
            </a:r>
            <a:r>
              <a:rPr lang="en-US" sz="2700" b="1" dirty="0" smtClean="0"/>
              <a:t>. Focus </a:t>
            </a:r>
            <a:r>
              <a:rPr lang="en-US" sz="2700" b="1" dirty="0"/>
              <a:t>incessantly on the quality of </a:t>
            </a:r>
            <a:r>
              <a:rPr lang="en-US" sz="2700" b="1" dirty="0" smtClean="0"/>
              <a:t>teaching: teachers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5805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H</a:t>
            </a:r>
            <a:r>
              <a:rPr lang="en-US" sz="1800" dirty="0" smtClean="0"/>
              <a:t>igh </a:t>
            </a:r>
            <a:r>
              <a:rPr lang="en-US" sz="1800" dirty="0"/>
              <a:t>quality teaching has more impact on </a:t>
            </a:r>
            <a:r>
              <a:rPr lang="en-US" sz="1800" dirty="0" smtClean="0"/>
              <a:t>disadvantaged students.  Sutton </a:t>
            </a:r>
            <a:r>
              <a:rPr lang="en-US" sz="1800" dirty="0"/>
              <a:t>Trust </a:t>
            </a:r>
            <a:r>
              <a:rPr lang="en-US" sz="1800" dirty="0" smtClean="0"/>
              <a:t>evidence showed </a:t>
            </a:r>
            <a:r>
              <a:rPr lang="en-US" sz="1800" dirty="0"/>
              <a:t>that ‘over a school year, [disadvantaged] pupils </a:t>
            </a:r>
            <a:r>
              <a:rPr lang="en-US" sz="1800" dirty="0" smtClean="0"/>
              <a:t>can </a:t>
            </a:r>
            <a:r>
              <a:rPr lang="en-US" sz="1800" dirty="0"/>
              <a:t>gain 1.5 years’ worth of learning with very effective teachers, compared </a:t>
            </a:r>
            <a:r>
              <a:rPr lang="en-US" sz="1800" dirty="0" smtClean="0"/>
              <a:t>with </a:t>
            </a:r>
            <a:r>
              <a:rPr lang="en-US" sz="1800" dirty="0"/>
              <a:t>0.5 years with poorly performing teachers. </a:t>
            </a:r>
            <a:endParaRPr lang="en-US" sz="1800" dirty="0" smtClean="0"/>
          </a:p>
          <a:p>
            <a:r>
              <a:rPr lang="en-US" sz="1800" dirty="0" smtClean="0"/>
              <a:t>Build a sense of moral purpose in the school [and recruitment processes]</a:t>
            </a:r>
          </a:p>
          <a:p>
            <a:r>
              <a:rPr lang="en-US" sz="1800" dirty="0" smtClean="0"/>
              <a:t>Reward staff for succeeding with challenging classes</a:t>
            </a:r>
          </a:p>
          <a:p>
            <a:r>
              <a:rPr lang="en-US" sz="1800" dirty="0"/>
              <a:t>F</a:t>
            </a:r>
            <a:r>
              <a:rPr lang="en-US" sz="1800" dirty="0" smtClean="0"/>
              <a:t>ocus </a:t>
            </a:r>
            <a:r>
              <a:rPr lang="en-US" sz="1800" dirty="0"/>
              <a:t>on </a:t>
            </a:r>
            <a:r>
              <a:rPr lang="en-US" sz="1800" dirty="0" smtClean="0"/>
              <a:t>mentoring, coaching and use </a:t>
            </a:r>
            <a:r>
              <a:rPr lang="en-US" sz="1800" dirty="0"/>
              <a:t>of middle leaders to drive </a:t>
            </a:r>
            <a:r>
              <a:rPr lang="en-US" sz="1800" dirty="0" smtClean="0"/>
              <a:t>improvement</a:t>
            </a:r>
            <a:endParaRPr lang="en-US" sz="1800" dirty="0" smtClean="0">
              <a:effectLst/>
            </a:endParaRPr>
          </a:p>
          <a:p>
            <a:r>
              <a:rPr lang="en-US" sz="1800" dirty="0" smtClean="0"/>
              <a:t>Deploy the best teachers to tackle underperformance including as form tutors</a:t>
            </a:r>
          </a:p>
          <a:p>
            <a:r>
              <a:rPr lang="en-US" sz="1800" dirty="0" smtClean="0"/>
              <a:t>Focus CPD on building teaching capacity in tackling underperformance</a:t>
            </a:r>
          </a:p>
          <a:p>
            <a:r>
              <a:rPr lang="en-US" sz="1800" dirty="0" smtClean="0"/>
              <a:t>Focus T&amp;L working parties, conferences and R&amp;D on tackling underperformance</a:t>
            </a:r>
          </a:p>
          <a:p>
            <a:r>
              <a:rPr lang="en-US" sz="1800" dirty="0" smtClean="0"/>
              <a:t>Ensure high quality recruitment [and retention] of new and experienced staff</a:t>
            </a:r>
            <a:endParaRPr lang="en-US" sz="1800" dirty="0" smtClean="0">
              <a:effectLst/>
            </a:endParaRPr>
          </a:p>
          <a:p>
            <a:r>
              <a:rPr lang="en-US" sz="1800" dirty="0" smtClean="0"/>
              <a:t>Share informed practice </a:t>
            </a:r>
            <a:r>
              <a:rPr lang="en-US" sz="1800" dirty="0"/>
              <a:t>as a key part of </a:t>
            </a:r>
            <a:r>
              <a:rPr lang="en-US" sz="1800" dirty="0" smtClean="0"/>
              <a:t>CPD </a:t>
            </a:r>
          </a:p>
          <a:p>
            <a:r>
              <a:rPr lang="en-US" sz="1800" dirty="0" smtClean="0"/>
              <a:t>Collaborate </a:t>
            </a:r>
            <a:r>
              <a:rPr lang="en-US" sz="1800" dirty="0"/>
              <a:t>with other </a:t>
            </a:r>
            <a:r>
              <a:rPr lang="en-US" sz="1800" dirty="0" smtClean="0"/>
              <a:t>schools to </a:t>
            </a:r>
            <a:r>
              <a:rPr lang="en-US" sz="1800" dirty="0"/>
              <a:t>deliver coaching and training, </a:t>
            </a:r>
            <a:r>
              <a:rPr lang="en-US" sz="1800" dirty="0" smtClean="0"/>
              <a:t>enable </a:t>
            </a:r>
            <a:r>
              <a:rPr lang="en-US" sz="1800" dirty="0" err="1"/>
              <a:t>secondments</a:t>
            </a:r>
            <a:r>
              <a:rPr lang="en-US" sz="1800" dirty="0"/>
              <a:t>, </a:t>
            </a:r>
            <a:r>
              <a:rPr lang="en-US" sz="1800" dirty="0" smtClean="0"/>
              <a:t>support ITT and gain good practice from outstanding schools elsewhere in the country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614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09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3</a:t>
            </a:r>
            <a:r>
              <a:rPr lang="en-US" sz="2700" b="1" dirty="0" smtClean="0"/>
              <a:t>. Focus </a:t>
            </a:r>
            <a:r>
              <a:rPr lang="en-US" sz="2700" b="1" dirty="0"/>
              <a:t>incessantly on the quality of </a:t>
            </a:r>
            <a:r>
              <a:rPr lang="en-US" sz="2700" b="1" dirty="0" smtClean="0"/>
              <a:t>teaching: curriculum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Depth </a:t>
            </a:r>
            <a:r>
              <a:rPr lang="en-US" sz="1800" dirty="0"/>
              <a:t>before </a:t>
            </a:r>
            <a:r>
              <a:rPr lang="en-US" sz="1800" dirty="0" smtClean="0"/>
              <a:t>breadth: ensure </a:t>
            </a:r>
            <a:r>
              <a:rPr lang="en-US" sz="1800" dirty="0"/>
              <a:t>that new students below reading and </a:t>
            </a:r>
            <a:r>
              <a:rPr lang="en-US" sz="1800" dirty="0" err="1"/>
              <a:t>maths</a:t>
            </a:r>
            <a:r>
              <a:rPr lang="en-US" sz="1800" dirty="0"/>
              <a:t> standards master these before they receive a broader academic </a:t>
            </a:r>
            <a:r>
              <a:rPr lang="en-US" sz="1800" dirty="0" smtClean="0"/>
              <a:t>curriculum</a:t>
            </a:r>
          </a:p>
          <a:p>
            <a:r>
              <a:rPr lang="en-US" sz="1800" dirty="0" smtClean="0"/>
              <a:t>Focus on students gaining cultural capital: a study over 101 months found that on an average day the </a:t>
            </a:r>
            <a:r>
              <a:rPr lang="en-US" sz="1800" i="1" dirty="0" smtClean="0"/>
              <a:t>Times</a:t>
            </a:r>
            <a:r>
              <a:rPr lang="en-US" sz="1800" dirty="0" smtClean="0"/>
              <a:t> makes 2700 references which require background knowledge for comprehension </a:t>
            </a:r>
          </a:p>
          <a:p>
            <a:r>
              <a:rPr lang="en-US" sz="1800" dirty="0" smtClean="0"/>
              <a:t>Consider class sizes.  How can these be </a:t>
            </a:r>
            <a:r>
              <a:rPr lang="en-US" sz="1800" dirty="0" err="1" smtClean="0"/>
              <a:t>utilised</a:t>
            </a:r>
            <a:r>
              <a:rPr lang="en-US" sz="1800" dirty="0" smtClean="0"/>
              <a:t> for greatest impact on underachievement?</a:t>
            </a:r>
          </a:p>
          <a:p>
            <a:r>
              <a:rPr lang="en-US" sz="1800" dirty="0" smtClean="0"/>
              <a:t>Consider timetabling: core learning at optimum times, opportunities for spaced practice</a:t>
            </a:r>
          </a:p>
          <a:p>
            <a:r>
              <a:rPr lang="en-US" sz="1800" dirty="0" smtClean="0"/>
              <a:t>Consider block scheduling: an </a:t>
            </a:r>
            <a:r>
              <a:rPr lang="en-US" sz="1800" dirty="0" err="1" smtClean="0"/>
              <a:t>IoE</a:t>
            </a:r>
            <a:r>
              <a:rPr lang="en-US" sz="1800" dirty="0" smtClean="0"/>
              <a:t> study showed that in </a:t>
            </a:r>
            <a:r>
              <a:rPr lang="en-US" sz="1800" dirty="0"/>
              <a:t>Science, A/B block scheduling resulted in higher results than traditional schedules </a:t>
            </a:r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793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09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3</a:t>
            </a:r>
            <a:r>
              <a:rPr lang="en-US" sz="2700" b="1" dirty="0" smtClean="0"/>
              <a:t>. Focus </a:t>
            </a:r>
            <a:r>
              <a:rPr lang="en-US" sz="2700" b="1" dirty="0"/>
              <a:t>incessantly on the quality of </a:t>
            </a:r>
            <a:r>
              <a:rPr lang="en-US" sz="2700" b="1" dirty="0" smtClean="0"/>
              <a:t>teaching: teaching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High quality teaching see Lesson Ingredients for Learning @</a:t>
            </a:r>
            <a:r>
              <a:rPr lang="en-US" sz="1800" dirty="0" err="1" smtClean="0"/>
              <a:t>lovelearningideas.com</a:t>
            </a:r>
            <a:endParaRPr lang="en-US" sz="1800" dirty="0" smtClean="0"/>
          </a:p>
          <a:p>
            <a:r>
              <a:rPr lang="en-US" sz="1800" dirty="0" smtClean="0"/>
              <a:t>Teachers with rigorous subject knowledge</a:t>
            </a:r>
          </a:p>
          <a:p>
            <a:r>
              <a:rPr lang="en-US" sz="1800" dirty="0" smtClean="0"/>
              <a:t>Teachers with high expectations</a:t>
            </a:r>
          </a:p>
          <a:p>
            <a:r>
              <a:rPr lang="en-US" sz="1800" dirty="0" smtClean="0"/>
              <a:t>Focus on students gaining mastery of threshold concepts</a:t>
            </a:r>
          </a:p>
          <a:p>
            <a:r>
              <a:rPr lang="en-US" sz="1800" dirty="0" smtClean="0"/>
              <a:t>Focus on precise literacy</a:t>
            </a:r>
          </a:p>
          <a:p>
            <a:r>
              <a:rPr lang="en-US" sz="1800" dirty="0" smtClean="0"/>
              <a:t>Focus on </a:t>
            </a:r>
            <a:r>
              <a:rPr lang="en-US" sz="1800" dirty="0" err="1" smtClean="0"/>
              <a:t>behaviour</a:t>
            </a:r>
            <a:r>
              <a:rPr lang="en-US" sz="1800" dirty="0" smtClean="0"/>
              <a:t> for learning</a:t>
            </a:r>
          </a:p>
          <a:p>
            <a:r>
              <a:rPr lang="en-US" sz="1800" dirty="0" smtClean="0"/>
              <a:t>Focus on effective feedback</a:t>
            </a:r>
          </a:p>
          <a:p>
            <a:pPr marL="0" indent="0">
              <a:buNone/>
            </a:pPr>
            <a:r>
              <a:rPr lang="en-US" sz="1800" dirty="0" smtClean="0"/>
              <a:t>For more ideas see </a:t>
            </a:r>
            <a:r>
              <a:rPr lang="en-US" sz="1800" dirty="0" smtClean="0">
                <a:hlinkClick r:id="rId2"/>
              </a:rPr>
              <a:t>Raising the Bar @</a:t>
            </a:r>
            <a:r>
              <a:rPr lang="en-US" sz="1800" dirty="0" err="1" smtClean="0">
                <a:hlinkClick r:id="rId2"/>
              </a:rPr>
              <a:t>Headguruteacher</a:t>
            </a:r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94569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869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4. Have </a:t>
            </a:r>
            <a:r>
              <a:rPr lang="en-US" sz="2400" b="1" dirty="0"/>
              <a:t>tailored strategies to engage parents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9760"/>
            <a:ext cx="8229600" cy="5137278"/>
          </a:xfrm>
        </p:spPr>
        <p:txBody>
          <a:bodyPr>
            <a:normAutofit fontScale="70000" lnSpcReduction="20000"/>
          </a:bodyPr>
          <a:lstStyle/>
          <a:p>
            <a:r>
              <a:rPr lang="en-US" sz="2300" dirty="0" smtClean="0"/>
              <a:t>Funded outreach workers</a:t>
            </a:r>
          </a:p>
          <a:p>
            <a:r>
              <a:rPr lang="en-US" sz="2300" dirty="0" smtClean="0"/>
              <a:t>Focus on building engagement with parents as part of transition from primary school</a:t>
            </a:r>
          </a:p>
          <a:p>
            <a:r>
              <a:rPr lang="en-US" sz="2300" dirty="0" smtClean="0"/>
              <a:t>Visiting family homes or neutral ground</a:t>
            </a:r>
          </a:p>
          <a:p>
            <a:r>
              <a:rPr lang="en-US" sz="2300" dirty="0" smtClean="0"/>
              <a:t>Engagement with other agencies</a:t>
            </a:r>
          </a:p>
          <a:p>
            <a:r>
              <a:rPr lang="en-US" sz="2300" dirty="0" smtClean="0"/>
              <a:t>Family Coaches</a:t>
            </a:r>
          </a:p>
          <a:p>
            <a:r>
              <a:rPr lang="en-US" sz="2300" dirty="0" smtClean="0"/>
              <a:t>Parent Peer Coaches</a:t>
            </a:r>
          </a:p>
          <a:p>
            <a:r>
              <a:rPr lang="en-US" sz="2300" dirty="0" smtClean="0"/>
              <a:t>Family ICT Tech Support</a:t>
            </a:r>
          </a:p>
          <a:p>
            <a:r>
              <a:rPr lang="en-US" sz="2300" dirty="0" smtClean="0"/>
              <a:t>Family Library </a:t>
            </a:r>
          </a:p>
          <a:p>
            <a:r>
              <a:rPr lang="en-US" sz="2300" dirty="0" smtClean="0"/>
              <a:t>Weekly drop in</a:t>
            </a:r>
          </a:p>
          <a:p>
            <a:r>
              <a:rPr lang="en-US" sz="2300" dirty="0" smtClean="0"/>
              <a:t>Award ceremonies</a:t>
            </a:r>
          </a:p>
          <a:p>
            <a:r>
              <a:rPr lang="en-US" sz="2300" dirty="0" smtClean="0"/>
              <a:t>Student performances and galleries</a:t>
            </a:r>
          </a:p>
          <a:p>
            <a:r>
              <a:rPr lang="en-US" sz="2300" dirty="0" smtClean="0"/>
              <a:t>Targeted parents meetings and contracts to include:</a:t>
            </a:r>
          </a:p>
          <a:p>
            <a:pPr marL="0" indent="0">
              <a:buNone/>
            </a:pPr>
            <a:r>
              <a:rPr lang="en-US" sz="2300" dirty="0"/>
              <a:t>	</a:t>
            </a:r>
            <a:r>
              <a:rPr lang="en-US" sz="2300" dirty="0" err="1" smtClean="0"/>
              <a:t>i</a:t>
            </a:r>
            <a:r>
              <a:rPr lang="en-US" sz="2300" dirty="0" smtClean="0"/>
              <a:t>. Discussion </a:t>
            </a:r>
            <a:r>
              <a:rPr lang="en-US" sz="2300" dirty="0"/>
              <a:t>of parents’ aspirations for their </a:t>
            </a:r>
            <a:r>
              <a:rPr lang="en-US" sz="2300" dirty="0" smtClean="0"/>
              <a:t>child</a:t>
            </a:r>
          </a:p>
          <a:p>
            <a:pPr marL="0" indent="0">
              <a:buNone/>
            </a:pPr>
            <a:r>
              <a:rPr lang="en-US" sz="2300" dirty="0" smtClean="0"/>
              <a:t>	ii. Discussion </a:t>
            </a:r>
            <a:r>
              <a:rPr lang="en-US" sz="2300" dirty="0"/>
              <a:t>of the impact of continued underperformance on their child’s life </a:t>
            </a:r>
          </a:p>
          <a:p>
            <a:pPr marL="0" indent="0">
              <a:buNone/>
            </a:pPr>
            <a:r>
              <a:rPr lang="en-US" sz="2300" dirty="0" smtClean="0"/>
              <a:t>	</a:t>
            </a:r>
            <a:r>
              <a:rPr lang="en-US" sz="2300" dirty="0" err="1" smtClean="0"/>
              <a:t>iii.Sharing</a:t>
            </a:r>
            <a:r>
              <a:rPr lang="en-US" sz="2300" dirty="0" smtClean="0"/>
              <a:t> </a:t>
            </a:r>
            <a:r>
              <a:rPr lang="en-US" sz="2300" dirty="0"/>
              <a:t>research on parental engagement </a:t>
            </a: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	</a:t>
            </a:r>
            <a:r>
              <a:rPr lang="en-US" sz="2300" dirty="0" err="1" smtClean="0"/>
              <a:t>iv.Discussing</a:t>
            </a:r>
            <a:r>
              <a:rPr lang="en-US" sz="2300" dirty="0" smtClean="0"/>
              <a:t> </a:t>
            </a:r>
            <a:r>
              <a:rPr lang="en-US" sz="2300" dirty="0"/>
              <a:t>areas for improvement – comparing their child’s work to their better </a:t>
            </a:r>
            <a:r>
              <a:rPr lang="en-US" sz="2300" dirty="0" smtClean="0"/>
              <a:t>	performing </a:t>
            </a:r>
            <a:r>
              <a:rPr lang="en-US" sz="2300" dirty="0"/>
              <a:t>peers (using examples of work to demonstrate to parents rather than </a:t>
            </a:r>
            <a:r>
              <a:rPr lang="en-US" sz="2300" dirty="0" smtClean="0"/>
              <a:t>using 	abstract </a:t>
            </a:r>
            <a:r>
              <a:rPr lang="en-US" sz="2300" dirty="0"/>
              <a:t>concepts or levels).</a:t>
            </a:r>
            <a:br>
              <a:rPr lang="en-US" sz="2300" dirty="0"/>
            </a:br>
            <a:r>
              <a:rPr lang="en-US" sz="2300" dirty="0" smtClean="0"/>
              <a:t>	v. Guidance </a:t>
            </a:r>
            <a:r>
              <a:rPr lang="en-US" sz="2300" dirty="0"/>
              <a:t>and ideas on how parents could help to address underperformance. </a:t>
            </a:r>
            <a:endParaRPr lang="en-US" sz="2300" dirty="0" smtClean="0">
              <a:effectLst/>
            </a:endParaRPr>
          </a:p>
          <a:p>
            <a:pPr marL="0" indent="0">
              <a:buNone/>
            </a:pPr>
            <a:r>
              <a:rPr lang="en-US" sz="2300" dirty="0" smtClean="0"/>
              <a:t>	“</a:t>
            </a:r>
            <a:r>
              <a:rPr lang="en-US" sz="2300" dirty="0"/>
              <a:t>P</a:t>
            </a:r>
            <a:r>
              <a:rPr lang="en-US" sz="2300" dirty="0" smtClean="0"/>
              <a:t>arents </a:t>
            </a:r>
            <a:r>
              <a:rPr lang="en-US" sz="2300" dirty="0"/>
              <a:t>really buy into the tailored support”. </a:t>
            </a:r>
            <a:endParaRPr lang="en-US" sz="2300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66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5408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5. Prepare </a:t>
            </a:r>
            <a:r>
              <a:rPr lang="en-US" sz="2400" b="1" dirty="0"/>
              <a:t>students for all aspects of life: building character and careers and university preparation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8408"/>
            <a:ext cx="8229600" cy="3457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All students ‘in-line-of-sight’ of work</a:t>
            </a:r>
          </a:p>
          <a:p>
            <a:r>
              <a:rPr lang="en-US" sz="1800" dirty="0" smtClean="0"/>
              <a:t>Goal</a:t>
            </a:r>
            <a:r>
              <a:rPr lang="en-US" sz="1800" dirty="0"/>
              <a:t>-setting beyond academic </a:t>
            </a:r>
            <a:r>
              <a:rPr lang="en-US" sz="1800" dirty="0" smtClean="0"/>
              <a:t>results to career goals</a:t>
            </a:r>
          </a:p>
          <a:p>
            <a:r>
              <a:rPr lang="en-US" sz="1800" dirty="0" smtClean="0"/>
              <a:t>Social </a:t>
            </a:r>
            <a:r>
              <a:rPr lang="en-US" sz="1800" dirty="0"/>
              <a:t>and cultural capital </a:t>
            </a:r>
            <a:r>
              <a:rPr lang="en-US" sz="1800" dirty="0" smtClean="0"/>
              <a:t>building</a:t>
            </a:r>
          </a:p>
          <a:p>
            <a:r>
              <a:rPr lang="en-US" sz="1800" dirty="0" smtClean="0"/>
              <a:t>Early </a:t>
            </a:r>
            <a:r>
              <a:rPr lang="en-US" sz="1800" dirty="0"/>
              <a:t>engagement with </a:t>
            </a:r>
            <a:r>
              <a:rPr lang="en-US" sz="1800" dirty="0" smtClean="0"/>
              <a:t>universities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 </a:t>
            </a:r>
            <a:r>
              <a:rPr lang="en-US" sz="1800" dirty="0"/>
              <a:t>knowledge-based curriculum tailored to individual </a:t>
            </a:r>
            <a:r>
              <a:rPr lang="en-US" sz="1800" dirty="0" smtClean="0"/>
              <a:t>needs </a:t>
            </a:r>
          </a:p>
          <a:p>
            <a:r>
              <a:rPr lang="en-US" sz="1800" dirty="0" smtClean="0"/>
              <a:t>Early </a:t>
            </a:r>
            <a:r>
              <a:rPr lang="en-US" sz="1800" dirty="0"/>
              <a:t>engagement with </a:t>
            </a:r>
            <a:r>
              <a:rPr lang="en-US" sz="1800" dirty="0" smtClean="0"/>
              <a:t>employers focused </a:t>
            </a:r>
            <a:r>
              <a:rPr lang="en-US" sz="1800" dirty="0"/>
              <a:t>on </a:t>
            </a:r>
            <a:r>
              <a:rPr lang="en-US" sz="1800" dirty="0" err="1"/>
              <a:t>utilising</a:t>
            </a:r>
            <a:r>
              <a:rPr lang="en-US" sz="1800" dirty="0"/>
              <a:t> employers’ expertise about the workplace, not just on aspiration-</a:t>
            </a:r>
            <a:r>
              <a:rPr lang="en-US" sz="1800" dirty="0" smtClean="0"/>
              <a:t>raising</a:t>
            </a:r>
          </a:p>
          <a:p>
            <a:r>
              <a:rPr lang="en-US" sz="1800" dirty="0" smtClean="0"/>
              <a:t>Tailored </a:t>
            </a:r>
            <a:r>
              <a:rPr lang="en-US" sz="1800" dirty="0"/>
              <a:t>offers to prevent students from dropping out of study or </a:t>
            </a:r>
            <a:r>
              <a:rPr lang="en-US" sz="1800" dirty="0" smtClean="0"/>
              <a:t>work</a:t>
            </a:r>
          </a:p>
          <a:p>
            <a:r>
              <a:rPr lang="en-US" sz="1800" dirty="0" smtClean="0"/>
              <a:t>Aspiration </a:t>
            </a:r>
            <a:r>
              <a:rPr lang="en-US" sz="1800" dirty="0" err="1" smtClean="0"/>
              <a:t>Programme</a:t>
            </a:r>
            <a:endParaRPr lang="en-US" sz="1800" dirty="0" smtClean="0"/>
          </a:p>
          <a:p>
            <a:r>
              <a:rPr lang="en-US" sz="1800" dirty="0" smtClean="0"/>
              <a:t>Business Mentors and Careers Cafes</a:t>
            </a:r>
          </a:p>
          <a:p>
            <a:r>
              <a:rPr lang="en-US" sz="1800" dirty="0" smtClean="0"/>
              <a:t>Use of QQ data</a:t>
            </a:r>
          </a:p>
          <a:p>
            <a:r>
              <a:rPr lang="en-US" sz="1800" dirty="0" smtClean="0"/>
              <a:t>Support for development of literacy: Reading Bingo, DEAR Form Time once a week, D Factor, Word Bingo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58998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The Disadvantage Gap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42% of disadvantaged students gain 5+ CEM compared to 67% of non-disadvantaged students</a:t>
            </a:r>
          </a:p>
          <a:p>
            <a:r>
              <a:rPr lang="en-US" sz="1800" dirty="0" smtClean="0"/>
              <a:t>Social background explains 14% of variance in student performance in the UK compared to 8% in Finland</a:t>
            </a:r>
          </a:p>
          <a:p>
            <a:r>
              <a:rPr lang="en-US" sz="1800" dirty="0" smtClean="0"/>
              <a:t>There are</a:t>
            </a:r>
            <a:r>
              <a:rPr lang="en-US" sz="1800" dirty="0"/>
              <a:t> </a:t>
            </a:r>
            <a:r>
              <a:rPr lang="en-US" sz="1800" dirty="0" smtClean="0"/>
              <a:t>bigger </a:t>
            </a:r>
            <a:r>
              <a:rPr lang="en-US" sz="1800" dirty="0"/>
              <a:t>variations in the performance of </a:t>
            </a:r>
            <a:r>
              <a:rPr lang="en-US" sz="1800" dirty="0" smtClean="0"/>
              <a:t>disadvantaged and non-disadvantaged students </a:t>
            </a:r>
            <a:r>
              <a:rPr lang="en-US" sz="1800" i="1" dirty="0"/>
              <a:t>within</a:t>
            </a:r>
            <a:r>
              <a:rPr lang="en-US" sz="1800" dirty="0"/>
              <a:t> schools than there are </a:t>
            </a:r>
            <a:r>
              <a:rPr lang="en-US" sz="1800" i="1" dirty="0"/>
              <a:t>between</a:t>
            </a:r>
            <a:r>
              <a:rPr lang="en-US" sz="1800" dirty="0"/>
              <a:t> </a:t>
            </a:r>
            <a:r>
              <a:rPr lang="en-US" sz="1800" dirty="0" smtClean="0"/>
              <a:t>schools.  This is more marked in the UK than in other countries </a:t>
            </a:r>
          </a:p>
          <a:p>
            <a:r>
              <a:rPr lang="en-US" sz="1800" dirty="0" smtClean="0"/>
              <a:t>The most advantaged 20% of students are 6x more likely to go to a select university than the most disadvantaged 40%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002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>Characteristics of effective action to tackle underachievement</a:t>
            </a:r>
            <a:br>
              <a:rPr lang="en-US" sz="2700" b="1" dirty="0" smtClean="0"/>
            </a:br>
            <a:r>
              <a:rPr lang="en-US" sz="2000" dirty="0" err="1" smtClean="0"/>
              <a:t>Ofsted</a:t>
            </a:r>
            <a:r>
              <a:rPr lang="en-US" sz="2000" dirty="0" smtClean="0"/>
              <a:t> Pupil Premium Update July 2014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782320" y="1422516"/>
            <a:ext cx="79044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Proper </a:t>
            </a:r>
            <a:r>
              <a:rPr lang="en-US" dirty="0"/>
              <a:t>analysis of where </a:t>
            </a:r>
            <a:r>
              <a:rPr lang="en-US" dirty="0" smtClean="0"/>
              <a:t>students </a:t>
            </a:r>
            <a:r>
              <a:rPr lang="en-US" dirty="0"/>
              <a:t>are underachieving and </a:t>
            </a:r>
            <a:r>
              <a:rPr lang="en-US" dirty="0" smtClean="0"/>
              <a:t>why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Good </a:t>
            </a:r>
            <a:r>
              <a:rPr lang="en-US" dirty="0"/>
              <a:t>use of research evidence, </a:t>
            </a:r>
            <a:r>
              <a:rPr lang="en-US" dirty="0" smtClean="0"/>
              <a:t>like </a:t>
            </a:r>
            <a:r>
              <a:rPr lang="en-US" dirty="0"/>
              <a:t>the </a:t>
            </a:r>
            <a:r>
              <a:rPr lang="en-US" dirty="0" smtClean="0"/>
              <a:t>EEF </a:t>
            </a:r>
            <a:r>
              <a:rPr lang="en-US" dirty="0"/>
              <a:t>Toolkit, when choosing </a:t>
            </a:r>
            <a:r>
              <a:rPr lang="en-US" dirty="0" smtClean="0"/>
              <a:t>strategies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Focus </a:t>
            </a:r>
            <a:r>
              <a:rPr lang="en-US" dirty="0"/>
              <a:t>on high quality teaching, rather than </a:t>
            </a:r>
            <a:r>
              <a:rPr lang="en-US" dirty="0" smtClean="0"/>
              <a:t>compensatory </a:t>
            </a:r>
            <a:r>
              <a:rPr lang="en-US" dirty="0"/>
              <a:t>interventions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best teachers lead English</a:t>
            </a:r>
            <a:r>
              <a:rPr lang="en-US" dirty="0" smtClean="0"/>
              <a:t>/</a:t>
            </a:r>
            <a:r>
              <a:rPr lang="en-US" dirty="0" err="1"/>
              <a:t>M</a:t>
            </a:r>
            <a:r>
              <a:rPr lang="en-US" dirty="0" err="1" smtClean="0"/>
              <a:t>aths</a:t>
            </a:r>
            <a:r>
              <a:rPr lang="en-US" dirty="0" smtClean="0"/>
              <a:t> </a:t>
            </a:r>
            <a:r>
              <a:rPr lang="en-US" dirty="0"/>
              <a:t>intervention </a:t>
            </a:r>
            <a:r>
              <a:rPr lang="en-US" dirty="0" smtClean="0"/>
              <a:t>groups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Frequent </a:t>
            </a:r>
            <a:r>
              <a:rPr lang="en-US" dirty="0"/>
              <a:t>use of achievement data to check </a:t>
            </a:r>
            <a:r>
              <a:rPr lang="en-US" dirty="0" smtClean="0"/>
              <a:t>the effectiveness </a:t>
            </a:r>
            <a:r>
              <a:rPr lang="en-US" dirty="0"/>
              <a:t>of </a:t>
            </a:r>
            <a:r>
              <a:rPr lang="en-US" dirty="0" smtClean="0"/>
              <a:t>interventions and adjust, </a:t>
            </a:r>
            <a:r>
              <a:rPr lang="en-US" dirty="0"/>
              <a:t>rather than waiting until after the </a:t>
            </a:r>
            <a:r>
              <a:rPr lang="en-US" dirty="0" smtClean="0"/>
              <a:t>intervention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Systematic </a:t>
            </a:r>
            <a:r>
              <a:rPr lang="en-US" dirty="0"/>
              <a:t>focus on clear </a:t>
            </a:r>
            <a:r>
              <a:rPr lang="en-US" dirty="0" smtClean="0"/>
              <a:t>student </a:t>
            </a:r>
            <a:r>
              <a:rPr lang="en-US" dirty="0"/>
              <a:t>feedback and </a:t>
            </a:r>
            <a:r>
              <a:rPr lang="en-US" dirty="0" smtClean="0"/>
              <a:t>improvement strategies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Designated </a:t>
            </a:r>
            <a:r>
              <a:rPr lang="en-US" dirty="0"/>
              <a:t>senior leader has clear overview of the funding </a:t>
            </a:r>
            <a:r>
              <a:rPr lang="en-US" dirty="0" smtClean="0"/>
              <a:t>allocation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All </a:t>
            </a:r>
            <a:r>
              <a:rPr lang="en-US" dirty="0"/>
              <a:t>teachers are aware of </a:t>
            </a:r>
            <a:r>
              <a:rPr lang="en-US" dirty="0" smtClean="0"/>
              <a:t>Pupil Premium students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Strategies for </a:t>
            </a:r>
            <a:r>
              <a:rPr lang="en-US" dirty="0"/>
              <a:t>improving attendance, </a:t>
            </a:r>
            <a:r>
              <a:rPr lang="en-US" dirty="0" err="1"/>
              <a:t>behaviour</a:t>
            </a:r>
            <a:r>
              <a:rPr lang="en-US" dirty="0"/>
              <a:t> or family links if these are an </a:t>
            </a:r>
            <a:r>
              <a:rPr lang="en-US" dirty="0" smtClean="0"/>
              <a:t>issue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Performance </a:t>
            </a:r>
            <a:r>
              <a:rPr lang="en-US" dirty="0"/>
              <a:t>management of staff includes discussions about </a:t>
            </a:r>
            <a:r>
              <a:rPr lang="en-US" dirty="0" smtClean="0"/>
              <a:t>Pupil Premium students</a:t>
            </a:r>
            <a:endParaRPr lang="en-US" dirty="0"/>
          </a:p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43042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1" dirty="0" smtClean="0"/>
              <a:t>The best schools...</a:t>
            </a:r>
            <a:br>
              <a:rPr lang="en-US" sz="2700" b="1" dirty="0" smtClean="0"/>
            </a:br>
            <a:r>
              <a:rPr lang="en-US" sz="2000" dirty="0" smtClean="0"/>
              <a:t>Cracking the Code: Report by the Social Mobility &amp; Child Poverty Commission Oct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1800" dirty="0" smtClean="0"/>
              <a:t>Use PP Funding strategically</a:t>
            </a:r>
          </a:p>
          <a:p>
            <a:pPr marL="457200" indent="-457200">
              <a:buAutoNum type="arabicPeriod"/>
            </a:pPr>
            <a:r>
              <a:rPr lang="en-US" sz="1800" dirty="0" smtClean="0"/>
              <a:t>Build high expectations: Whatever It Takes culture</a:t>
            </a:r>
          </a:p>
          <a:p>
            <a:pPr marL="457200" indent="-457200">
              <a:buAutoNum type="arabicPeriod"/>
            </a:pPr>
            <a:r>
              <a:rPr lang="en-US" sz="1800" dirty="0" smtClean="0"/>
              <a:t>Focus incessantly on the quality of teaching</a:t>
            </a:r>
          </a:p>
          <a:p>
            <a:pPr marL="457200" indent="-457200">
              <a:buAutoNum type="arabicPeriod" startAt="4"/>
            </a:pPr>
            <a:r>
              <a:rPr lang="en-US" sz="1800" dirty="0" smtClean="0"/>
              <a:t>Have tailored strategies to engage parents</a:t>
            </a:r>
          </a:p>
          <a:p>
            <a:pPr marL="457200" indent="-457200">
              <a:buAutoNum type="arabicPeriod" startAt="4"/>
            </a:pPr>
            <a:r>
              <a:rPr lang="en-US" sz="1800" dirty="0" smtClean="0"/>
              <a:t>Prepare students for all aspects of life: building character and careers </a:t>
            </a:r>
            <a:r>
              <a:rPr lang="en-US" sz="1800" dirty="0"/>
              <a:t>&amp;</a:t>
            </a:r>
            <a:r>
              <a:rPr lang="en-US" sz="1800" dirty="0" smtClean="0"/>
              <a:t> university preparation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07703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912"/>
            <a:ext cx="8229600" cy="829725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>1. Use </a:t>
            </a:r>
            <a:r>
              <a:rPr lang="en-US" sz="2700" b="1" dirty="0"/>
              <a:t>PP Funding strategically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672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Robust data-driven analysis of students and classes</a:t>
            </a:r>
          </a:p>
          <a:p>
            <a:r>
              <a:rPr lang="en-US" sz="1800" dirty="0" smtClean="0"/>
              <a:t>Use informed practice on what </a:t>
            </a:r>
            <a:r>
              <a:rPr lang="en-US" sz="1800" dirty="0"/>
              <a:t>works from sources like </a:t>
            </a:r>
            <a:r>
              <a:rPr lang="en-US" sz="1800" dirty="0" smtClean="0"/>
              <a:t>the Education Endowment Foundation Toolkit</a:t>
            </a:r>
          </a:p>
          <a:p>
            <a:r>
              <a:rPr lang="en-US" sz="1800" dirty="0" smtClean="0"/>
              <a:t>Focus on the basics: literacy &amp; numeracy</a:t>
            </a:r>
          </a:p>
          <a:p>
            <a:r>
              <a:rPr lang="en-US" sz="1800" dirty="0" smtClean="0"/>
              <a:t>Have threshold literacy and numeracy standards</a:t>
            </a:r>
          </a:p>
          <a:p>
            <a:r>
              <a:rPr lang="en-US" sz="1800" dirty="0" smtClean="0"/>
              <a:t>Ensure that all students have mastery of these through their time at school</a:t>
            </a:r>
          </a:p>
          <a:p>
            <a:r>
              <a:rPr lang="en-US" sz="1800" dirty="0" smtClean="0"/>
              <a:t>Focus on life skills using destination data to measure success: to </a:t>
            </a:r>
            <a:r>
              <a:rPr lang="en-US" sz="1800" dirty="0"/>
              <a:t>what extent do disadvantaged students have the </a:t>
            </a:r>
            <a:r>
              <a:rPr lang="en-US" sz="1800" dirty="0" smtClean="0"/>
              <a:t>knowledge, </a:t>
            </a:r>
            <a:r>
              <a:rPr lang="en-US" sz="1800" dirty="0"/>
              <a:t>skills and advice to </a:t>
            </a:r>
            <a:r>
              <a:rPr lang="en-US" sz="1800" dirty="0" smtClean="0"/>
              <a:t>thrive </a:t>
            </a:r>
            <a:r>
              <a:rPr lang="en-US" sz="1800" dirty="0"/>
              <a:t>when they leave</a:t>
            </a:r>
            <a:r>
              <a:rPr lang="en-US" sz="1800" dirty="0" smtClean="0"/>
              <a:t>? </a:t>
            </a:r>
          </a:p>
          <a:p>
            <a:r>
              <a:rPr lang="en-US" sz="1800" dirty="0" smtClean="0"/>
              <a:t>Look at the impact of poverty on learning: uniform</a:t>
            </a:r>
            <a:r>
              <a:rPr lang="en-US" sz="1800" dirty="0"/>
              <a:t>, health, diet, participation in extracurricular activities, parental engagement, homework, and risks of being </a:t>
            </a:r>
            <a:r>
              <a:rPr lang="en-US" sz="1800" dirty="0" smtClean="0"/>
              <a:t>bullied</a:t>
            </a:r>
          </a:p>
          <a:p>
            <a:r>
              <a:rPr lang="en-US" sz="1800" dirty="0" smtClean="0"/>
              <a:t>Look across the student spectrum, not just at borderline students</a:t>
            </a:r>
            <a:endParaRPr lang="en-US" sz="1800" dirty="0"/>
          </a:p>
          <a:p>
            <a:r>
              <a:rPr lang="en-US" sz="1800" dirty="0" smtClean="0"/>
              <a:t>Review </a:t>
            </a:r>
            <a:r>
              <a:rPr lang="en-US" sz="1800" dirty="0"/>
              <a:t>targets for disadvantaged </a:t>
            </a:r>
            <a:r>
              <a:rPr lang="en-US" sz="1800" dirty="0" smtClean="0"/>
              <a:t>students to ensure that these are aspirational</a:t>
            </a:r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Analyse</a:t>
            </a:r>
            <a:r>
              <a:rPr lang="en-US" sz="1800" dirty="0" smtClean="0"/>
              <a:t> the </a:t>
            </a:r>
            <a:r>
              <a:rPr lang="en-US" sz="1800" dirty="0"/>
              <a:t>deprivation of the entire student </a:t>
            </a:r>
            <a:r>
              <a:rPr lang="en-US" sz="1800" dirty="0" smtClean="0"/>
              <a:t>body (two </a:t>
            </a:r>
            <a:r>
              <a:rPr lang="en-US" sz="1800" dirty="0"/>
              <a:t>thirds of children in poverty in the UK live in working </a:t>
            </a:r>
            <a:r>
              <a:rPr lang="en-US" sz="1800" dirty="0" smtClean="0"/>
              <a:t>families)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05628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Robust Tracking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 smtClean="0"/>
              <a:t>Analysis of students and classes:</a:t>
            </a:r>
          </a:p>
          <a:p>
            <a:r>
              <a:rPr lang="en-US" sz="7200" dirty="0" smtClean="0"/>
              <a:t>What milestone targets do you want to meet?</a:t>
            </a:r>
          </a:p>
          <a:p>
            <a:r>
              <a:rPr lang="en-US" sz="7200" dirty="0" smtClean="0"/>
              <a:t>Who is making expected progress?</a:t>
            </a:r>
          </a:p>
          <a:p>
            <a:r>
              <a:rPr lang="en-US" sz="7200" dirty="0" smtClean="0"/>
              <a:t>Who is making more than expected progress?  What learner/ class/ teaching characteristics could be shared?</a:t>
            </a:r>
          </a:p>
          <a:p>
            <a:r>
              <a:rPr lang="en-US" sz="7200" dirty="0" smtClean="0"/>
              <a:t>Who is making less than expected progress?  Why?  What are the learning/ teaching gaps?  What can be done? </a:t>
            </a:r>
          </a:p>
          <a:p>
            <a:r>
              <a:rPr lang="en-US" sz="7200" dirty="0" smtClean="0"/>
              <a:t>Is our information accurate: moderated, sustained in light of actual results etc.?</a:t>
            </a:r>
          </a:p>
          <a:p>
            <a:r>
              <a:rPr lang="en-US" sz="7200" dirty="0" smtClean="0"/>
              <a:t>Does information match evidence of progress in students’ work?</a:t>
            </a:r>
          </a:p>
          <a:p>
            <a:r>
              <a:rPr lang="en-US" sz="7200" dirty="0" smtClean="0"/>
              <a:t>Where are gaps narrowing?  Why?  What learner/ class/ teaching characteristics could be shared?</a:t>
            </a:r>
          </a:p>
          <a:p>
            <a:r>
              <a:rPr lang="en-US" sz="7200" dirty="0" smtClean="0"/>
              <a:t>Where are gaps failing to narrow?  Why?  What are the learning/ teaching gaps?  What can be done? </a:t>
            </a:r>
          </a:p>
          <a:p>
            <a:r>
              <a:rPr lang="en-US" sz="7200" dirty="0" smtClean="0"/>
              <a:t>What are the effect sizes of strategies being used?</a:t>
            </a:r>
          </a:p>
          <a:p>
            <a:r>
              <a:rPr lang="en-US" sz="7200" dirty="0" smtClean="0"/>
              <a:t>Create a Strategy Handbook of effective strategies used across the school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Frequent use of achievement data to check the effectiveness of interventions and adjust, rather than waiting until after the intervention</a:t>
            </a:r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1889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Possible areas to include in an audit of underperforming students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900" dirty="0"/>
              <a:t>Attendance </a:t>
            </a:r>
            <a:r>
              <a:rPr lang="en-US" sz="1900" dirty="0" smtClean="0"/>
              <a:t>rates</a:t>
            </a:r>
            <a:endParaRPr lang="en-US" sz="1900" dirty="0" smtClean="0">
              <a:effectLst/>
            </a:endParaRPr>
          </a:p>
          <a:p>
            <a:r>
              <a:rPr lang="en-US" sz="1900" dirty="0" smtClean="0"/>
              <a:t>Mobility </a:t>
            </a:r>
            <a:r>
              <a:rPr lang="en-US" sz="1900" dirty="0"/>
              <a:t>rates </a:t>
            </a:r>
          </a:p>
          <a:p>
            <a:r>
              <a:rPr lang="en-US" sz="1900" dirty="0" err="1" smtClean="0"/>
              <a:t>Behaviour</a:t>
            </a:r>
            <a:r>
              <a:rPr lang="en-US" sz="1900" dirty="0" smtClean="0"/>
              <a:t> records: </a:t>
            </a:r>
            <a:r>
              <a:rPr lang="en-US" sz="1900" dirty="0"/>
              <a:t>including detentions, </a:t>
            </a:r>
            <a:r>
              <a:rPr lang="en-US" sz="1900" dirty="0" smtClean="0"/>
              <a:t>other sanctions, and exclusions</a:t>
            </a:r>
            <a:endParaRPr lang="en-US" sz="1900" dirty="0"/>
          </a:p>
          <a:p>
            <a:r>
              <a:rPr lang="en-US" sz="1900" dirty="0" smtClean="0"/>
              <a:t>Profile </a:t>
            </a:r>
            <a:r>
              <a:rPr lang="en-US" sz="1900" dirty="0"/>
              <a:t>of GCSE options </a:t>
            </a:r>
          </a:p>
          <a:p>
            <a:r>
              <a:rPr lang="en-US" sz="1900" dirty="0" smtClean="0"/>
              <a:t>Profile </a:t>
            </a:r>
            <a:r>
              <a:rPr lang="en-US" sz="1900" dirty="0"/>
              <a:t>of subject </a:t>
            </a:r>
            <a:r>
              <a:rPr lang="en-US" sz="1900" dirty="0" smtClean="0"/>
              <a:t>sets</a:t>
            </a:r>
          </a:p>
          <a:p>
            <a:r>
              <a:rPr lang="en-US" sz="1900" dirty="0" smtClean="0"/>
              <a:t>Profile of quality of staff</a:t>
            </a:r>
          </a:p>
          <a:p>
            <a:r>
              <a:rPr lang="en-US" sz="1900" dirty="0" smtClean="0"/>
              <a:t>Ambition Audit</a:t>
            </a:r>
          </a:p>
          <a:p>
            <a:r>
              <a:rPr lang="en-US" sz="1900" dirty="0" smtClean="0"/>
              <a:t>Pattern of participation in extracurricular and out-of-school activities</a:t>
            </a:r>
            <a:endParaRPr lang="en-US" sz="1900" dirty="0"/>
          </a:p>
          <a:p>
            <a:r>
              <a:rPr lang="en-US" sz="1900" dirty="0" smtClean="0"/>
              <a:t>Identification </a:t>
            </a:r>
            <a:r>
              <a:rPr lang="en-US" sz="1900" dirty="0"/>
              <a:t>of additional support </a:t>
            </a:r>
          </a:p>
          <a:p>
            <a:r>
              <a:rPr lang="en-US" sz="1900" dirty="0" smtClean="0"/>
              <a:t>Parental </a:t>
            </a:r>
            <a:r>
              <a:rPr lang="en-US" sz="1900" dirty="0"/>
              <a:t>support, including attendance at parents’ </a:t>
            </a:r>
            <a:r>
              <a:rPr lang="en-US" sz="1900" dirty="0" smtClean="0"/>
              <a:t>evenings</a:t>
            </a:r>
            <a:endParaRPr lang="en-US" sz="1900" dirty="0"/>
          </a:p>
          <a:p>
            <a:r>
              <a:rPr lang="en-US" sz="1900" dirty="0" smtClean="0"/>
              <a:t>Allocation </a:t>
            </a:r>
            <a:r>
              <a:rPr lang="en-US" sz="1900" dirty="0"/>
              <a:t>of work experience and internship </a:t>
            </a:r>
            <a:r>
              <a:rPr lang="en-US" sz="1900" dirty="0" smtClean="0"/>
              <a:t>placements</a:t>
            </a:r>
            <a:endParaRPr lang="en-US" sz="1900" dirty="0"/>
          </a:p>
          <a:p>
            <a:r>
              <a:rPr lang="en-US" sz="1900" dirty="0" smtClean="0">
                <a:effectLst/>
              </a:rPr>
              <a:t>Destination Data</a:t>
            </a:r>
          </a:p>
          <a:p>
            <a:r>
              <a:rPr lang="en-US" sz="1900" dirty="0" smtClean="0"/>
              <a:t>Involvement in student leadership</a:t>
            </a:r>
          </a:p>
          <a:p>
            <a:r>
              <a:rPr lang="en-US" sz="1900" dirty="0" smtClean="0">
                <a:effectLst/>
              </a:rPr>
              <a:t>Well being survey</a:t>
            </a:r>
            <a:endParaRPr lang="en-US" sz="19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3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Forensically targeted intervention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Short, sharply-focused interventions measured for impact</a:t>
            </a:r>
            <a:endParaRPr lang="en-US" sz="1800" dirty="0" smtClean="0"/>
          </a:p>
          <a:p>
            <a:r>
              <a:rPr lang="en-US" sz="1800" dirty="0" smtClean="0"/>
              <a:t>Peer Coaching</a:t>
            </a:r>
          </a:p>
          <a:p>
            <a:r>
              <a:rPr lang="en-US" sz="1800" dirty="0" smtClean="0"/>
              <a:t>Peer Team or Class challenges</a:t>
            </a:r>
          </a:p>
          <a:p>
            <a:r>
              <a:rPr lang="en-US" sz="1800" dirty="0" smtClean="0"/>
              <a:t>Clinics</a:t>
            </a:r>
          </a:p>
          <a:p>
            <a:r>
              <a:rPr lang="en-US" sz="1800" dirty="0" smtClean="0"/>
              <a:t>Coaching</a:t>
            </a:r>
          </a:p>
          <a:p>
            <a:r>
              <a:rPr lang="en-US" sz="1800" dirty="0" smtClean="0"/>
              <a:t>Catch ups</a:t>
            </a:r>
          </a:p>
          <a:p>
            <a:r>
              <a:rPr lang="en-US" sz="1800" dirty="0" smtClean="0"/>
              <a:t>Master classes</a:t>
            </a:r>
          </a:p>
          <a:p>
            <a:r>
              <a:rPr lang="en-US" sz="1800" dirty="0" smtClean="0"/>
              <a:t>Targeted threshold concept coaching</a:t>
            </a:r>
          </a:p>
          <a:p>
            <a:r>
              <a:rPr lang="en-US" sz="1800" dirty="0" smtClean="0"/>
              <a:t>Self-supported study staffed by teachers</a:t>
            </a:r>
          </a:p>
          <a:p>
            <a:r>
              <a:rPr lang="en-US" sz="1800" dirty="0" smtClean="0"/>
              <a:t>Involvement of parents</a:t>
            </a:r>
          </a:p>
          <a:p>
            <a:pPr marL="0" indent="0">
              <a:buNone/>
            </a:pPr>
            <a:r>
              <a:rPr lang="en-US" sz="1800" dirty="0" smtClean="0"/>
              <a:t>Measure the effect size of interventions</a:t>
            </a:r>
          </a:p>
          <a:p>
            <a:pPr marL="0" indent="0">
              <a:buNone/>
            </a:pPr>
            <a:r>
              <a:rPr lang="en-US" sz="1800" dirty="0" smtClean="0"/>
              <a:t>Ensure that there is an overview and planning schedule for intervention 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680146"/>
              </p:ext>
            </p:extLst>
          </p:nvPr>
        </p:nvGraphicFramePr>
        <p:xfrm>
          <a:off x="564427" y="5755323"/>
          <a:ext cx="7925484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914"/>
                <a:gridCol w="1320914"/>
                <a:gridCol w="1320914"/>
                <a:gridCol w="1320914"/>
                <a:gridCol w="1320914"/>
                <a:gridCol w="13209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Week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Threshold Concepts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Students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Intervention</a:t>
                      </a:r>
                      <a:r>
                        <a:rPr lang="en-US" sz="1600" b="0" baseline="0" dirty="0" smtClean="0"/>
                        <a:t> Method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Practice set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Impact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991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Intervention Structure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75549"/>
              </p:ext>
            </p:extLst>
          </p:nvPr>
        </p:nvGraphicFramePr>
        <p:xfrm>
          <a:off x="293973" y="1600200"/>
          <a:ext cx="8583981" cy="3413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381"/>
                <a:gridCol w="2205573"/>
                <a:gridCol w="2253521"/>
                <a:gridCol w="22655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Area of Intervention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 of Support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When?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Celebration of achievement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Threshold concepts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Literacy Skills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Learning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Skills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Learning Motivation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Quality Teaching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Department Coaching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Learning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Coach </a:t>
                      </a:r>
                    </a:p>
                    <a:p>
                      <a:pPr algn="ctr"/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(Building Learning Power)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Peer Coach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Scholarship Form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Prep 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Study Buddy Group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Form Time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Lesson Time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Self-Supported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Study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Extended School Day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Weekend School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Holiday School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Graduation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Postcards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home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Bacon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butties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Phone credits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ICT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vouchers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Book vouchers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Stationery vouchers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School Trips vouchers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Becoming a lead learner</a:t>
                      </a:r>
                    </a:p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Buy Back Time Vouchers</a:t>
                      </a: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1916" y="5197147"/>
            <a:ext cx="752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 use of form tutors e.g. key groups with </a:t>
            </a:r>
            <a:r>
              <a:rPr lang="en-US" dirty="0" err="1" smtClean="0"/>
              <a:t>Maths</a:t>
            </a:r>
            <a:r>
              <a:rPr lang="en-US" dirty="0" smtClean="0"/>
              <a:t> or English form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756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1586</Words>
  <Application>Microsoft Macintosh PowerPoint</Application>
  <PresentationFormat>On-screen Show (4:3)</PresentationFormat>
  <Paragraphs>210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Whatever It Takes</vt:lpstr>
      <vt:lpstr>The Disadvantage Gap</vt:lpstr>
      <vt:lpstr>Characteristics of effective action to tackle underachievement Ofsted Pupil Premium Update July 2014</vt:lpstr>
      <vt:lpstr>The best schools... Cracking the Code: Report by the Social Mobility &amp; Child Poverty Commission Oct 2014</vt:lpstr>
      <vt:lpstr>1. Use PP Funding strategically </vt:lpstr>
      <vt:lpstr>Robust Tracking </vt:lpstr>
      <vt:lpstr>Possible areas to include in an audit of underperforming students</vt:lpstr>
      <vt:lpstr>Forensically targeted intervention</vt:lpstr>
      <vt:lpstr>Intervention Structure</vt:lpstr>
      <vt:lpstr>2. Build high expectations: Whatever It Takes culture </vt:lpstr>
      <vt:lpstr>Whatever It Takes: Failure is not an option</vt:lpstr>
      <vt:lpstr>3. Focus incessantly on the quality of teaching: teachers </vt:lpstr>
      <vt:lpstr>3. Focus incessantly on the quality of teaching: curriculum </vt:lpstr>
      <vt:lpstr>3. Focus incessantly on the quality of teaching: teaching </vt:lpstr>
      <vt:lpstr>4. Have tailored strategies to engage parents </vt:lpstr>
      <vt:lpstr>5. Prepare students for all aspects of life: building character and careers and university preparation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Cracking the Code: How schools can improve social mobility</dc:title>
  <dc:creator>Ruth Powley</dc:creator>
  <cp:lastModifiedBy>Ruth Powley</cp:lastModifiedBy>
  <cp:revision>30</cp:revision>
  <dcterms:created xsi:type="dcterms:W3CDTF">2014-10-13T16:53:30Z</dcterms:created>
  <dcterms:modified xsi:type="dcterms:W3CDTF">2014-10-15T12:11:15Z</dcterms:modified>
</cp:coreProperties>
</file>