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0" r:id="rId5"/>
    <p:sldId id="267" r:id="rId6"/>
    <p:sldId id="266" r:id="rId7"/>
    <p:sldId id="269" r:id="rId8"/>
    <p:sldId id="268" r:id="rId9"/>
    <p:sldId id="257" r:id="rId10"/>
    <p:sldId id="259" r:id="rId11"/>
    <p:sldId id="261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2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5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6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8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3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8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9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1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3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8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1F35-3325-4742-A6CA-6982FF02761F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D86A-A536-5343-AF0C-003E22BE9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96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ovelearningidea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Strategies to improve students’ memory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42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 for Memory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Student memory champions</a:t>
            </a:r>
          </a:p>
          <a:p>
            <a:r>
              <a:rPr lang="en-US" sz="2000" dirty="0" smtClean="0"/>
              <a:t>Staff memory mentors</a:t>
            </a:r>
          </a:p>
          <a:p>
            <a:r>
              <a:rPr lang="en-US" sz="2000" dirty="0" smtClean="0"/>
              <a:t>Memory Days</a:t>
            </a:r>
          </a:p>
          <a:p>
            <a:r>
              <a:rPr lang="en-US" sz="2000" dirty="0" smtClean="0"/>
              <a:t>Memory form tutorials</a:t>
            </a:r>
          </a:p>
          <a:p>
            <a:r>
              <a:rPr lang="en-US" sz="2000" dirty="0" smtClean="0"/>
              <a:t>Memory Challenges/ Master Memory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516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Worth considering?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Research suggests that Times New Roman size 12 is the fastest font to read</a:t>
            </a:r>
          </a:p>
          <a:p>
            <a:r>
              <a:rPr lang="en-US" sz="2000" dirty="0" smtClean="0"/>
              <a:t>Listening to classical music can increase concentration</a:t>
            </a:r>
          </a:p>
          <a:p>
            <a:r>
              <a:rPr lang="en-US" sz="2000" dirty="0" err="1" smtClean="0"/>
              <a:t>Practising</a:t>
            </a:r>
            <a:r>
              <a:rPr lang="en-US" sz="2000" dirty="0" smtClean="0"/>
              <a:t> meditation can increase focus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159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&amp; 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Exemplar Retrieval Planning Schedule</a:t>
            </a:r>
          </a:p>
          <a:p>
            <a:r>
              <a:rPr lang="en-US" sz="2000" dirty="0" smtClean="0"/>
              <a:t>Exemplar Retrieval </a:t>
            </a:r>
            <a:r>
              <a:rPr lang="en-US" sz="2000" dirty="0"/>
              <a:t>L</a:t>
            </a:r>
            <a:r>
              <a:rPr lang="en-US" sz="2000" dirty="0" smtClean="0"/>
              <a:t>esson </a:t>
            </a:r>
            <a:r>
              <a:rPr lang="en-US" sz="2000" dirty="0"/>
              <a:t>P</a:t>
            </a:r>
            <a:r>
              <a:rPr lang="en-US" sz="2000" dirty="0" smtClean="0"/>
              <a:t>lan</a:t>
            </a:r>
          </a:p>
          <a:p>
            <a:r>
              <a:rPr lang="en-US" sz="2000" dirty="0" smtClean="0"/>
              <a:t>How to Book Polish</a:t>
            </a:r>
          </a:p>
          <a:p>
            <a:r>
              <a:rPr lang="en-US" sz="2000" dirty="0" smtClean="0">
                <a:hlinkClick r:id="rId2"/>
              </a:rPr>
              <a:t>www.lovelearningideas.com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Stick (2014) Brown, </a:t>
            </a:r>
            <a:r>
              <a:rPr lang="en-US" sz="2000" dirty="0" err="1" smtClean="0"/>
              <a:t>Roediger</a:t>
            </a:r>
            <a:r>
              <a:rPr lang="en-US" sz="2000" dirty="0" smtClean="0"/>
              <a:t> and McDaniel</a:t>
            </a:r>
          </a:p>
          <a:p>
            <a:r>
              <a:rPr lang="en-US" sz="2000" dirty="0" smtClean="0"/>
              <a:t>Bjork</a:t>
            </a:r>
          </a:p>
          <a:p>
            <a:r>
              <a:rPr lang="en-US" sz="2000" dirty="0" smtClean="0"/>
              <a:t>Willingham</a:t>
            </a:r>
          </a:p>
        </p:txBody>
      </p:sp>
    </p:spTree>
    <p:extLst>
      <p:ext uri="{BB962C8B-B14F-4D97-AF65-F5344CB8AC3E}">
        <p14:creationId xmlns:p14="http://schemas.microsoft.com/office/powerpoint/2010/main" val="387983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66" y="28520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is the relevance of memory skills </a:t>
            </a:r>
            <a:r>
              <a:rPr lang="en-US" sz="2800" b="1" dirty="0" smtClean="0"/>
              <a:t>in </a:t>
            </a:r>
            <a:r>
              <a:rPr lang="en-US" sz="2800" b="1" dirty="0" smtClean="0"/>
              <a:t>the new curriculum?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Linear curricula at GCSE and A Level focused on extended recall</a:t>
            </a:r>
          </a:p>
          <a:p>
            <a:r>
              <a:rPr lang="en-US" sz="2000" dirty="0" smtClean="0"/>
              <a:t>More content in curricula KS1-5</a:t>
            </a:r>
          </a:p>
          <a:p>
            <a:r>
              <a:rPr lang="en-US" sz="2000" dirty="0" smtClean="0"/>
              <a:t>New Grade 9 at GCSE (top 3% of students)</a:t>
            </a:r>
          </a:p>
          <a:p>
            <a:r>
              <a:rPr lang="en-US" sz="2000" dirty="0" smtClean="0"/>
              <a:t>Focus on ‘mastery’ in subjects</a:t>
            </a:r>
          </a:p>
          <a:p>
            <a:r>
              <a:rPr lang="en-US" sz="2000" dirty="0" err="1" smtClean="0"/>
              <a:t>Ofsted</a:t>
            </a:r>
            <a:r>
              <a:rPr lang="en-US" sz="2000" dirty="0" smtClean="0"/>
              <a:t> focus on subject knowledge</a:t>
            </a:r>
          </a:p>
          <a:p>
            <a:r>
              <a:rPr lang="en-US" sz="2000" dirty="0" smtClean="0"/>
              <a:t>Link between knowledge and skills: The </a:t>
            </a:r>
            <a:r>
              <a:rPr lang="en-US" sz="2000" dirty="0"/>
              <a:t>richer the knowledge base of the curriculum, the most effectively cognitive processes can </a:t>
            </a:r>
            <a:r>
              <a:rPr lang="en-US" sz="2000" dirty="0" smtClean="0"/>
              <a:t>operate  (</a:t>
            </a:r>
            <a:r>
              <a:rPr lang="en-US" sz="2000" dirty="0"/>
              <a:t>Willingham)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7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for Memory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784"/>
            <a:ext cx="8229600" cy="52814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We remember what we think about (Willingham)</a:t>
            </a:r>
          </a:p>
          <a:p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Chunking: </a:t>
            </a:r>
            <a:r>
              <a:rPr lang="en-US" sz="1800" dirty="0"/>
              <a:t>s</a:t>
            </a:r>
            <a:r>
              <a:rPr lang="en-US" sz="1800" dirty="0" smtClean="0"/>
              <a:t>tudents remember beginnings and ends</a:t>
            </a:r>
            <a:r>
              <a:rPr lang="en-US" sz="1800" dirty="0"/>
              <a:t> </a:t>
            </a:r>
            <a:r>
              <a:rPr lang="en-US" sz="1800" dirty="0" smtClean="0"/>
              <a:t>(Alistair Smith)</a:t>
            </a:r>
          </a:p>
          <a:p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Multiple exposures</a:t>
            </a:r>
            <a:r>
              <a:rPr lang="en-US" sz="1800" dirty="0" smtClean="0"/>
              <a:t>: students need 3-4 exposures to information over time (Hattie)</a:t>
            </a:r>
            <a:endParaRPr lang="en-US" sz="1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Overlearning: </a:t>
            </a:r>
            <a:r>
              <a:rPr lang="en-US" sz="1800" dirty="0" smtClean="0"/>
              <a:t>Overlearn the material by 20%.  Studies show that adults and children are over-confident in predicting what they know (Willingham)</a:t>
            </a:r>
            <a:endParaRPr lang="en-US" sz="1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Spreading activation models </a:t>
            </a:r>
            <a:r>
              <a:rPr lang="en-US" sz="1800" dirty="0" smtClean="0"/>
              <a:t>(Collins and Loftus): develop associative networks</a:t>
            </a:r>
          </a:p>
          <a:p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Spaced learning </a:t>
            </a:r>
            <a:r>
              <a:rPr lang="en-US" sz="1800" dirty="0" smtClean="0"/>
              <a:t>(Fields): rapid structured repetition embeds long term memory and creates neural pathways.  </a:t>
            </a:r>
            <a:r>
              <a:rPr lang="en-US" sz="1800" b="1" dirty="0" smtClean="0"/>
              <a:t>This has an effect size of 0.71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Input 1: Teacher-led e.g. Power Point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Input 2: Student recall activity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Input 3: Application</a:t>
            </a:r>
          </a:p>
          <a:p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Immersion Learning</a:t>
            </a:r>
            <a:r>
              <a:rPr lang="en-US" sz="1800" dirty="0" smtClean="0"/>
              <a:t>: displaying key words at key level improves student recall by up to 70% (Jenson)</a:t>
            </a:r>
          </a:p>
          <a:p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Attention Activities</a:t>
            </a:r>
            <a:r>
              <a:rPr lang="en-US" sz="1800" dirty="0" smtClean="0"/>
              <a:t>: we remember what we pay attention to (Willingham) </a:t>
            </a:r>
          </a:p>
          <a:p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Meaning Activities</a:t>
            </a:r>
            <a:r>
              <a:rPr lang="en-US" sz="1800" dirty="0"/>
              <a:t>: </a:t>
            </a:r>
            <a:r>
              <a:rPr lang="en-US" sz="1800" dirty="0" smtClean="0"/>
              <a:t>learning tasks which force students to think about meaning (because it’s meaning that we want them to remember) e.g. Explanations, re-formatting information (Willingham)</a:t>
            </a:r>
          </a:p>
          <a:p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Worked Examples: </a:t>
            </a:r>
            <a:r>
              <a:rPr lang="en-US" sz="1800" dirty="0" smtClean="0"/>
              <a:t>reduce cognitive overload by freeing the memory to look at solution steps e.g. Comparing, </a:t>
            </a:r>
            <a:r>
              <a:rPr lang="en-US" sz="1800" dirty="0" err="1" smtClean="0"/>
              <a:t>criticising</a:t>
            </a:r>
            <a:r>
              <a:rPr lang="en-US" sz="1800" dirty="0" smtClean="0"/>
              <a:t>, improving or annotating models</a:t>
            </a:r>
            <a:endParaRPr lang="en-US" sz="1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Generating information is more memorable than just reading it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280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memory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Thinglink</a:t>
            </a:r>
            <a:r>
              <a:rPr lang="en-US" sz="2000" dirty="0" smtClean="0"/>
              <a:t>: Allows users to create interactive memory boards</a:t>
            </a:r>
          </a:p>
          <a:p>
            <a:r>
              <a:rPr lang="en-US" sz="2000" dirty="0" err="1" smtClean="0"/>
              <a:t>Diigo</a:t>
            </a:r>
            <a:r>
              <a:rPr lang="en-US" sz="2000" dirty="0" smtClean="0"/>
              <a:t>: Allows users to collect, </a:t>
            </a:r>
            <a:r>
              <a:rPr lang="en-US" sz="2000" dirty="0" err="1" smtClean="0"/>
              <a:t>organise</a:t>
            </a:r>
            <a:r>
              <a:rPr lang="en-US" sz="2000" dirty="0" smtClean="0"/>
              <a:t>, link and annotate information</a:t>
            </a:r>
          </a:p>
          <a:p>
            <a:r>
              <a:rPr lang="en-US" sz="2000" dirty="0" err="1" smtClean="0"/>
              <a:t>Showme</a:t>
            </a:r>
            <a:r>
              <a:rPr lang="en-US" sz="2000" dirty="0" smtClean="0"/>
              <a:t>: Allows you to capture teaching which can then be replayed (portable learning)</a:t>
            </a:r>
          </a:p>
          <a:p>
            <a:r>
              <a:rPr lang="en-US" sz="2000" dirty="0" err="1" smtClean="0"/>
              <a:t>Studyblue</a:t>
            </a:r>
            <a:r>
              <a:rPr lang="en-US" sz="2000" dirty="0" smtClean="0"/>
              <a:t>: Allows users to create notes and flashcards </a:t>
            </a:r>
          </a:p>
        </p:txBody>
      </p:sp>
    </p:spTree>
    <p:extLst>
      <p:ext uri="{BB962C8B-B14F-4D97-AF65-F5344CB8AC3E}">
        <p14:creationId xmlns:p14="http://schemas.microsoft.com/office/powerpoint/2010/main" val="358707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Enhanced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Build in retrieval practice</a:t>
            </a:r>
          </a:p>
          <a:p>
            <a:r>
              <a:rPr lang="en-US" sz="2000" dirty="0" smtClean="0"/>
              <a:t>Distinctive cues e.g. mnemonics</a:t>
            </a:r>
          </a:p>
          <a:p>
            <a:r>
              <a:rPr lang="en-US" sz="2000" dirty="0" smtClean="0"/>
              <a:t>Distributed study over time</a:t>
            </a:r>
          </a:p>
          <a:p>
            <a:r>
              <a:rPr lang="en-US" sz="2000" dirty="0" smtClean="0"/>
              <a:t>Mixed practice is better preparation for tests than blocked practice</a:t>
            </a:r>
          </a:p>
          <a:p>
            <a:r>
              <a:rPr lang="en-US" sz="2000" dirty="0" smtClean="0"/>
              <a:t>Interleaved assessment</a:t>
            </a:r>
          </a:p>
          <a:p>
            <a:r>
              <a:rPr lang="en-US" sz="2000" dirty="0" smtClean="0"/>
              <a:t>Frequent </a:t>
            </a:r>
            <a:r>
              <a:rPr lang="en-US" sz="2000" u="sng" dirty="0" smtClean="0"/>
              <a:t>low-stakes </a:t>
            </a:r>
            <a:r>
              <a:rPr lang="en-US" sz="2000" dirty="0" smtClean="0"/>
              <a:t>quizzes</a:t>
            </a:r>
          </a:p>
          <a:p>
            <a:r>
              <a:rPr lang="en-US" sz="2000" dirty="0" err="1" smtClean="0"/>
              <a:t>Socrative</a:t>
            </a:r>
            <a:r>
              <a:rPr lang="en-US" sz="2000" dirty="0" smtClean="0"/>
              <a:t>: A way of questioning and assessing students using devices for immediate feedback on understanding and recall</a:t>
            </a:r>
          </a:p>
          <a:p>
            <a:r>
              <a:rPr lang="en-US" sz="2000" dirty="0" err="1" smtClean="0"/>
              <a:t>Memrise</a:t>
            </a:r>
            <a:r>
              <a:rPr lang="en-US" sz="2000" dirty="0" smtClean="0"/>
              <a:t>: Allows users to create their own interactive quizzes to </a:t>
            </a:r>
            <a:r>
              <a:rPr lang="en-US" sz="2000" dirty="0" err="1" smtClean="0"/>
              <a:t>memorise</a:t>
            </a:r>
            <a:r>
              <a:rPr lang="en-US" sz="2000" dirty="0" smtClean="0"/>
              <a:t> key facts</a:t>
            </a:r>
          </a:p>
          <a:p>
            <a:r>
              <a:rPr lang="en-US" sz="2000" dirty="0" err="1" smtClean="0"/>
              <a:t>Quizlet.com</a:t>
            </a:r>
            <a:r>
              <a:rPr lang="en-US" sz="2000" dirty="0" smtClean="0"/>
              <a:t>: Allows users to build quizzes, flashcards and study tools</a:t>
            </a:r>
          </a:p>
          <a:p>
            <a:pPr marL="0" indent="0">
              <a:buNone/>
            </a:pP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Using memory retrieval practices regularly improves memory</a:t>
            </a:r>
          </a:p>
          <a:p>
            <a:pPr marL="0" indent="0">
              <a:buNone/>
            </a:pP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Tests don’t just measure learning they solidify it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324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Dunlowsky</a:t>
            </a:r>
            <a:r>
              <a:rPr lang="en-US" sz="19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(2013) ranks retrieval strategies from most to least effective:</a:t>
            </a:r>
          </a:p>
          <a:p>
            <a:r>
              <a:rPr lang="en-US" sz="1900" dirty="0" smtClean="0"/>
              <a:t>Practice tests (and corrective feedback after tests)</a:t>
            </a:r>
          </a:p>
          <a:p>
            <a:r>
              <a:rPr lang="en-US" sz="1900" dirty="0" smtClean="0"/>
              <a:t>Distributed practice: study activities spread over time</a:t>
            </a:r>
          </a:p>
          <a:p>
            <a:r>
              <a:rPr lang="en-US" sz="1900" dirty="0" smtClean="0"/>
              <a:t>Interleaved practice: intermixing content</a:t>
            </a:r>
          </a:p>
          <a:p>
            <a:r>
              <a:rPr lang="en-US" sz="1900" dirty="0" smtClean="0"/>
              <a:t>Elaborative interrogation: generating an explanation for why a fact or concept is true</a:t>
            </a:r>
          </a:p>
          <a:p>
            <a:r>
              <a:rPr lang="en-US" sz="1900" dirty="0" smtClean="0"/>
              <a:t>Self-explanation: explaining how new information relates to known information or steps taken during problem solving</a:t>
            </a:r>
          </a:p>
          <a:p>
            <a:r>
              <a:rPr lang="en-US" sz="1900" dirty="0" smtClean="0"/>
              <a:t>Re-reading</a:t>
            </a:r>
          </a:p>
          <a:p>
            <a:r>
              <a:rPr lang="en-US" sz="1900" dirty="0" smtClean="0"/>
              <a:t>Highlighting and underlining</a:t>
            </a:r>
          </a:p>
          <a:p>
            <a:r>
              <a:rPr lang="en-US" sz="1900" dirty="0" err="1" smtClean="0"/>
              <a:t>Summarising</a:t>
            </a:r>
            <a:endParaRPr lang="en-US" sz="1900" dirty="0" smtClean="0"/>
          </a:p>
          <a:p>
            <a:r>
              <a:rPr lang="en-US" sz="1900" dirty="0" smtClean="0"/>
              <a:t>Mnemonics: using key words to associate verbal material</a:t>
            </a:r>
          </a:p>
          <a:p>
            <a:r>
              <a:rPr lang="en-US" sz="1900" dirty="0" smtClean="0"/>
              <a:t>Imagery of text: forming mental images of text materials</a:t>
            </a:r>
          </a:p>
          <a:p>
            <a:pPr marL="0" indent="0">
              <a:buNone/>
            </a:pPr>
            <a:r>
              <a:rPr lang="en-US" sz="1900" dirty="0" smtClean="0"/>
              <a:t>In order to be effective, strategies need to avoid “shallow repetition” without thinking about meaning (Willingham)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38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327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Quizzes work better than more study sessions</a:t>
            </a:r>
            <a:br>
              <a:rPr lang="en-US" dirty="0" smtClean="0"/>
            </a:br>
            <a:r>
              <a:rPr lang="en-US" sz="2000" dirty="0" err="1" smtClean="0"/>
              <a:t>Roediger</a:t>
            </a:r>
            <a:r>
              <a:rPr lang="en-US" sz="2000" dirty="0" smtClean="0"/>
              <a:t> &amp; </a:t>
            </a:r>
            <a:r>
              <a:rPr lang="en-US" sz="2000" dirty="0" err="1" smtClean="0"/>
              <a:t>Karpicke</a:t>
            </a:r>
            <a:r>
              <a:rPr lang="en-US" sz="2000" dirty="0" smtClean="0"/>
              <a:t> 2006 identified the Testing Effect</a:t>
            </a:r>
            <a:br>
              <a:rPr lang="en-US" sz="2000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089143"/>
              </p:ext>
            </p:extLst>
          </p:nvPr>
        </p:nvGraphicFramePr>
        <p:xfrm>
          <a:off x="457200" y="2448276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336259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Testing can be used as teaching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Testing strengthens students’ retrieval pathways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Students become more aware of what they don’t know (</a:t>
            </a:r>
            <a:r>
              <a:rPr lang="en-US" dirty="0" err="1" smtClean="0"/>
              <a:t>Roediger</a:t>
            </a:r>
            <a:r>
              <a:rPr lang="en-US" dirty="0" smtClean="0"/>
              <a:t>, Putman &amp; Smith 2011)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/>
              <a:t>Putwain</a:t>
            </a:r>
            <a:r>
              <a:rPr lang="en-US" dirty="0"/>
              <a:t> (2008) showed that test anxiety had a negative impact on GCSE </a:t>
            </a:r>
            <a:r>
              <a:rPr lang="en-US" dirty="0" smtClean="0"/>
              <a:t>results.  Regular low-stake testing makes students less anxious about tests (Brown, </a:t>
            </a:r>
            <a:r>
              <a:rPr lang="en-US" dirty="0" err="1" smtClean="0"/>
              <a:t>Roediger</a:t>
            </a:r>
            <a:r>
              <a:rPr lang="en-US" dirty="0" smtClean="0"/>
              <a:t> &amp; McDaniel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08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Whole-school Planning for Retrieval Enhanced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Increase the amount of review in lessons and planning schedules</a:t>
            </a:r>
          </a:p>
          <a:p>
            <a:r>
              <a:rPr lang="en-US" sz="2000" dirty="0" smtClean="0"/>
              <a:t>Retrieval Planning Schedules adding in spacing, interleaving and low-stake testing</a:t>
            </a:r>
          </a:p>
          <a:p>
            <a:r>
              <a:rPr lang="en-US" sz="2000" dirty="0" smtClean="0"/>
              <a:t>Retrieval </a:t>
            </a:r>
            <a:r>
              <a:rPr lang="en-US" sz="2000" dirty="0"/>
              <a:t>L</a:t>
            </a:r>
            <a:r>
              <a:rPr lang="en-US" sz="2000" dirty="0" smtClean="0"/>
              <a:t>esson Plans</a:t>
            </a:r>
          </a:p>
          <a:p>
            <a:r>
              <a:rPr lang="en-US" sz="2000" dirty="0" smtClean="0"/>
              <a:t>Starter/ plenary quizzes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(last lesson, last week, last term, connect)</a:t>
            </a:r>
          </a:p>
          <a:p>
            <a:r>
              <a:rPr lang="en-US" sz="2000" dirty="0" smtClean="0"/>
              <a:t>Develop memory questioning</a:t>
            </a:r>
          </a:p>
          <a:p>
            <a:r>
              <a:rPr lang="en-US" sz="2000" dirty="0" smtClean="0"/>
              <a:t>Replace ‘revision’ with ‘review’ in planning</a:t>
            </a:r>
          </a:p>
          <a:p>
            <a:r>
              <a:rPr lang="en-US" sz="2000" dirty="0" smtClean="0"/>
              <a:t>Review tutorials: once a week in form time</a:t>
            </a:r>
          </a:p>
          <a:p>
            <a:r>
              <a:rPr lang="en-US" sz="2000" dirty="0" smtClean="0"/>
              <a:t>Book polishing built into planning schedules</a:t>
            </a:r>
          </a:p>
          <a:p>
            <a:r>
              <a:rPr lang="en-US" sz="2000" dirty="0" smtClean="0"/>
              <a:t>Students encouraged to use technology available</a:t>
            </a:r>
          </a:p>
          <a:p>
            <a:r>
              <a:rPr lang="en-US" sz="2000" dirty="0" smtClean="0"/>
              <a:t>Study regimes for students incorporating spacing and interleaving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372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658</Words>
  <Application>Microsoft Macintosh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Strategies to improve students’ memory skills</vt:lpstr>
      <vt:lpstr>What is the relevance of memory skills in the new curriculum?</vt:lpstr>
      <vt:lpstr>PowerPoint Presentation</vt:lpstr>
      <vt:lpstr>Teaching for Memory Encoding</vt:lpstr>
      <vt:lpstr>Resources for memory encoding</vt:lpstr>
      <vt:lpstr>Retrieval Enhanced Teaching</vt:lpstr>
      <vt:lpstr>What works?</vt:lpstr>
      <vt:lpstr>Quizzes work better than more study sessions Roediger &amp; Karpicke 2006 identified the Testing Effect </vt:lpstr>
      <vt:lpstr>Whole-school Planning for Retrieval Enhanced Learning</vt:lpstr>
      <vt:lpstr>Coaching for Memory Skills</vt:lpstr>
      <vt:lpstr>Worth considering?</vt:lpstr>
      <vt:lpstr>Resources &amp; Experts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Whole-school strategies to build Memory Skills</dc:title>
  <dc:creator>Ruth Powley</dc:creator>
  <cp:lastModifiedBy>Ruth Powley</cp:lastModifiedBy>
  <cp:revision>27</cp:revision>
  <cp:lastPrinted>2014-09-25T13:42:29Z</cp:lastPrinted>
  <dcterms:created xsi:type="dcterms:W3CDTF">2014-09-15T18:33:29Z</dcterms:created>
  <dcterms:modified xsi:type="dcterms:W3CDTF">2014-10-14T12:10:31Z</dcterms:modified>
</cp:coreProperties>
</file>