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57" r:id="rId4"/>
    <p:sldId id="270" r:id="rId5"/>
    <p:sldId id="265" r:id="rId6"/>
    <p:sldId id="260" r:id="rId7"/>
    <p:sldId id="264" r:id="rId8"/>
    <p:sldId id="266" r:id="rId9"/>
    <p:sldId id="261" r:id="rId10"/>
    <p:sldId id="268" r:id="rId11"/>
    <p:sldId id="267" r:id="rId12"/>
    <p:sldId id="271" r:id="rId13"/>
    <p:sldId id="258" r:id="rId14"/>
    <p:sldId id="262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F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7" d="100"/>
          <a:sy n="117" d="100"/>
        </p:scale>
        <p:origin x="-17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D12F74-27B2-AE45-90B2-FC630BBB1080}" type="doc">
      <dgm:prSet loTypeId="urn:microsoft.com/office/officeart/2005/8/layout/vProcess5" loCatId="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AF80F514-F3FC-0048-912F-E5109AA0BFF4}">
      <dgm:prSet phldrT="[Text]"/>
      <dgm:spPr/>
      <dgm:t>
        <a:bodyPr/>
        <a:lstStyle/>
        <a:p>
          <a:r>
            <a:rPr lang="en-US" dirty="0" smtClean="0"/>
            <a:t>Understand</a:t>
          </a:r>
          <a:endParaRPr lang="en-US" dirty="0"/>
        </a:p>
      </dgm:t>
    </dgm:pt>
    <dgm:pt modelId="{B3839AA9-E28A-4341-84CA-388B9D8F01F6}" type="parTrans" cxnId="{2573E7F4-DA4E-644D-81C9-CA82DB14DFE1}">
      <dgm:prSet/>
      <dgm:spPr/>
      <dgm:t>
        <a:bodyPr/>
        <a:lstStyle/>
        <a:p>
          <a:endParaRPr lang="en-US"/>
        </a:p>
      </dgm:t>
    </dgm:pt>
    <dgm:pt modelId="{CAFAB7BD-9A1D-9049-B169-1FB71D95C156}" type="sibTrans" cxnId="{2573E7F4-DA4E-644D-81C9-CA82DB14DFE1}">
      <dgm:prSet/>
      <dgm:spPr/>
      <dgm:t>
        <a:bodyPr/>
        <a:lstStyle/>
        <a:p>
          <a:endParaRPr lang="en-US"/>
        </a:p>
      </dgm:t>
    </dgm:pt>
    <dgm:pt modelId="{F16017C2-D6F6-224F-A315-58ABE5A021C7}">
      <dgm:prSet phldrT="[Text]"/>
      <dgm:spPr/>
      <dgm:t>
        <a:bodyPr/>
        <a:lstStyle/>
        <a:p>
          <a:r>
            <a:rPr lang="en-US" dirty="0" smtClean="0"/>
            <a:t>Practice/ Test</a:t>
          </a:r>
          <a:endParaRPr lang="en-US" dirty="0"/>
        </a:p>
      </dgm:t>
    </dgm:pt>
    <dgm:pt modelId="{DFD652B2-B653-E944-8D6D-9A06CB06099F}" type="parTrans" cxnId="{F736011B-15C2-EB4C-9CD7-3B113BFFFFD9}">
      <dgm:prSet/>
      <dgm:spPr/>
      <dgm:t>
        <a:bodyPr/>
        <a:lstStyle/>
        <a:p>
          <a:endParaRPr lang="en-US"/>
        </a:p>
      </dgm:t>
    </dgm:pt>
    <dgm:pt modelId="{1CB152C6-E1FB-3548-A5A7-0BB75FDC57FD}" type="sibTrans" cxnId="{F736011B-15C2-EB4C-9CD7-3B113BFFFFD9}">
      <dgm:prSet/>
      <dgm:spPr/>
      <dgm:t>
        <a:bodyPr/>
        <a:lstStyle/>
        <a:p>
          <a:endParaRPr lang="en-US"/>
        </a:p>
      </dgm:t>
    </dgm:pt>
    <dgm:pt modelId="{5F67BC64-15D3-9E46-8900-54A859032740}">
      <dgm:prSet phldrT="[Text]"/>
      <dgm:spPr/>
      <dgm:t>
        <a:bodyPr/>
        <a:lstStyle/>
        <a:p>
          <a:r>
            <a:rPr lang="en-US" dirty="0" smtClean="0"/>
            <a:t>Space/ Interleave</a:t>
          </a:r>
          <a:endParaRPr lang="en-US" dirty="0"/>
        </a:p>
      </dgm:t>
    </dgm:pt>
    <dgm:pt modelId="{B05C873C-4C78-D443-BD52-DC917BC178E6}" type="parTrans" cxnId="{4EF55E6D-BF0A-8743-B7AB-C15D062E916C}">
      <dgm:prSet/>
      <dgm:spPr/>
      <dgm:t>
        <a:bodyPr/>
        <a:lstStyle/>
        <a:p>
          <a:endParaRPr lang="en-US"/>
        </a:p>
      </dgm:t>
    </dgm:pt>
    <dgm:pt modelId="{A6CE3B29-7BCA-4C49-BECE-117AEA0A311B}" type="sibTrans" cxnId="{4EF55E6D-BF0A-8743-B7AB-C15D062E916C}">
      <dgm:prSet/>
      <dgm:spPr/>
      <dgm:t>
        <a:bodyPr/>
        <a:lstStyle/>
        <a:p>
          <a:endParaRPr lang="en-US"/>
        </a:p>
      </dgm:t>
    </dgm:pt>
    <dgm:pt modelId="{29FDB990-53F7-6348-AFEA-D52CB411178D}">
      <dgm:prSet/>
      <dgm:spPr/>
      <dgm:t>
        <a:bodyPr/>
        <a:lstStyle/>
        <a:p>
          <a:r>
            <a:rPr lang="en-US" dirty="0" smtClean="0"/>
            <a:t>Space/ Interleave</a:t>
          </a:r>
          <a:endParaRPr lang="en-US" dirty="0"/>
        </a:p>
      </dgm:t>
    </dgm:pt>
    <dgm:pt modelId="{8F796191-DAEA-5D4D-8539-AEE26F78C1EB}" type="parTrans" cxnId="{CBCF7E83-3A14-824C-96A4-232BC26D6020}">
      <dgm:prSet/>
      <dgm:spPr/>
      <dgm:t>
        <a:bodyPr/>
        <a:lstStyle/>
        <a:p>
          <a:endParaRPr lang="en-US"/>
        </a:p>
      </dgm:t>
    </dgm:pt>
    <dgm:pt modelId="{44A59585-4C29-7645-8601-1C12BEF8096D}" type="sibTrans" cxnId="{CBCF7E83-3A14-824C-96A4-232BC26D6020}">
      <dgm:prSet/>
      <dgm:spPr/>
      <dgm:t>
        <a:bodyPr/>
        <a:lstStyle/>
        <a:p>
          <a:endParaRPr lang="en-US"/>
        </a:p>
      </dgm:t>
    </dgm:pt>
    <dgm:pt modelId="{556950FD-8FE6-7449-AB9A-8C364C65FC71}">
      <dgm:prSet/>
      <dgm:spPr/>
      <dgm:t>
        <a:bodyPr/>
        <a:lstStyle/>
        <a:p>
          <a:r>
            <a:rPr lang="en-US" dirty="0" smtClean="0"/>
            <a:t>Practice/ Test</a:t>
          </a:r>
          <a:endParaRPr lang="en-US" dirty="0"/>
        </a:p>
      </dgm:t>
    </dgm:pt>
    <dgm:pt modelId="{32862A2C-8365-EE4B-B2B0-9C3476D311C8}" type="parTrans" cxnId="{A22438E7-2822-0B49-BDCB-5BA210A68920}">
      <dgm:prSet/>
      <dgm:spPr/>
      <dgm:t>
        <a:bodyPr/>
        <a:lstStyle/>
        <a:p>
          <a:endParaRPr lang="en-US"/>
        </a:p>
      </dgm:t>
    </dgm:pt>
    <dgm:pt modelId="{6D95EFDB-AEF1-844E-999F-DFB29D7FABCC}" type="sibTrans" cxnId="{A22438E7-2822-0B49-BDCB-5BA210A68920}">
      <dgm:prSet/>
      <dgm:spPr/>
      <dgm:t>
        <a:bodyPr/>
        <a:lstStyle/>
        <a:p>
          <a:endParaRPr lang="en-US"/>
        </a:p>
      </dgm:t>
    </dgm:pt>
    <dgm:pt modelId="{F7E6BF21-EECB-084E-AE95-526FFFD26ED7}">
      <dgm:prSet/>
      <dgm:spPr/>
      <dgm:t>
        <a:bodyPr/>
        <a:lstStyle/>
        <a:p>
          <a:endParaRPr lang="en-US"/>
        </a:p>
      </dgm:t>
    </dgm:pt>
    <dgm:pt modelId="{691EF429-8871-8142-BB39-B8AE8900B903}" type="parTrans" cxnId="{39F14A05-7030-AF40-BFC6-0A80DE885067}">
      <dgm:prSet/>
      <dgm:spPr/>
      <dgm:t>
        <a:bodyPr/>
        <a:lstStyle/>
        <a:p>
          <a:endParaRPr lang="en-US"/>
        </a:p>
      </dgm:t>
    </dgm:pt>
    <dgm:pt modelId="{FDBD47F5-D331-F746-9A75-99EC4CC3C2F3}" type="sibTrans" cxnId="{39F14A05-7030-AF40-BFC6-0A80DE885067}">
      <dgm:prSet/>
      <dgm:spPr/>
      <dgm:t>
        <a:bodyPr/>
        <a:lstStyle/>
        <a:p>
          <a:endParaRPr lang="en-US"/>
        </a:p>
      </dgm:t>
    </dgm:pt>
    <dgm:pt modelId="{A684120E-3202-FD4F-8357-5B04C74BD12E}">
      <dgm:prSet/>
      <dgm:spPr/>
      <dgm:t>
        <a:bodyPr/>
        <a:lstStyle/>
        <a:p>
          <a:endParaRPr lang="en-US"/>
        </a:p>
      </dgm:t>
    </dgm:pt>
    <dgm:pt modelId="{614DBEC9-B079-0B48-A148-C0B60E0E2B2D}" type="parTrans" cxnId="{9A723B7C-3183-C743-ACF7-10E100B14240}">
      <dgm:prSet/>
      <dgm:spPr/>
      <dgm:t>
        <a:bodyPr/>
        <a:lstStyle/>
        <a:p>
          <a:endParaRPr lang="en-US"/>
        </a:p>
      </dgm:t>
    </dgm:pt>
    <dgm:pt modelId="{B9504267-30D2-AF4D-8B6B-EAE58DD24095}" type="sibTrans" cxnId="{9A723B7C-3183-C743-ACF7-10E100B14240}">
      <dgm:prSet/>
      <dgm:spPr/>
      <dgm:t>
        <a:bodyPr/>
        <a:lstStyle/>
        <a:p>
          <a:endParaRPr lang="en-US"/>
        </a:p>
      </dgm:t>
    </dgm:pt>
    <dgm:pt modelId="{7F959558-05A0-7240-9B70-0A7646E87A70}" type="pres">
      <dgm:prSet presAssocID="{86D12F74-27B2-AE45-90B2-FC630BBB1080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821E50E-A032-E440-A79F-9CB1F6BA20A9}" type="pres">
      <dgm:prSet presAssocID="{86D12F74-27B2-AE45-90B2-FC630BBB1080}" presName="dummyMaxCanvas" presStyleCnt="0">
        <dgm:presLayoutVars/>
      </dgm:prSet>
      <dgm:spPr/>
    </dgm:pt>
    <dgm:pt modelId="{3E66CDC2-ED60-5141-9403-AC57755FC3B6}" type="pres">
      <dgm:prSet presAssocID="{86D12F74-27B2-AE45-90B2-FC630BBB1080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8DCC28-4B23-6C4C-A6DC-67D50ED9837C}" type="pres">
      <dgm:prSet presAssocID="{86D12F74-27B2-AE45-90B2-FC630BBB1080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96CDB3-10FB-EA48-B1DB-802F8465EC35}" type="pres">
      <dgm:prSet presAssocID="{86D12F74-27B2-AE45-90B2-FC630BBB1080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4C663E-B6B1-8348-9C06-4E436870F0C2}" type="pres">
      <dgm:prSet presAssocID="{86D12F74-27B2-AE45-90B2-FC630BBB1080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1DA730-0121-9D45-A740-7225C845F9BA}" type="pres">
      <dgm:prSet presAssocID="{86D12F74-27B2-AE45-90B2-FC630BBB1080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09B486-6A5B-4642-804A-9DD34DBF2BA4}" type="pres">
      <dgm:prSet presAssocID="{86D12F74-27B2-AE45-90B2-FC630BBB1080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4532CC-A59D-804E-8C5C-CFE43F1A4FEC}" type="pres">
      <dgm:prSet presAssocID="{86D12F74-27B2-AE45-90B2-FC630BBB1080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002ADB-739B-0246-8C81-FA979C3FBF1C}" type="pres">
      <dgm:prSet presAssocID="{86D12F74-27B2-AE45-90B2-FC630BBB1080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88CC8B-CC0C-334F-8485-7FD87ED6CEF0}" type="pres">
      <dgm:prSet presAssocID="{86D12F74-27B2-AE45-90B2-FC630BBB1080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6825B2-2029-F246-96D0-07EF124292EC}" type="pres">
      <dgm:prSet presAssocID="{86D12F74-27B2-AE45-90B2-FC630BBB1080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11E9E7-EABD-7143-BC7D-55F0F46FF047}" type="pres">
      <dgm:prSet presAssocID="{86D12F74-27B2-AE45-90B2-FC630BBB1080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503A39-7D2F-EC40-A070-96C74992D00E}" type="pres">
      <dgm:prSet presAssocID="{86D12F74-27B2-AE45-90B2-FC630BBB1080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77B946-38AF-6847-A790-12E4AFD8F569}" type="pres">
      <dgm:prSet presAssocID="{86D12F74-27B2-AE45-90B2-FC630BBB1080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FCE193-AFF2-984A-85EA-B433E9AD742B}" type="pres">
      <dgm:prSet presAssocID="{86D12F74-27B2-AE45-90B2-FC630BBB1080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18A3D27-F792-AB4E-BAF8-10F7CB1DBAFB}" type="presOf" srcId="{29FDB990-53F7-6348-AFEA-D52CB411178D}" destId="{FFFCE193-AFF2-984A-85EA-B433E9AD742B}" srcOrd="1" destOrd="0" presId="urn:microsoft.com/office/officeart/2005/8/layout/vProcess5"/>
    <dgm:cxn modelId="{6D822EBD-9C4C-044F-9634-B77E16269FA8}" type="presOf" srcId="{F16017C2-D6F6-224F-A315-58ABE5A021C7}" destId="{A411E9E7-EABD-7143-BC7D-55F0F46FF047}" srcOrd="1" destOrd="0" presId="urn:microsoft.com/office/officeart/2005/8/layout/vProcess5"/>
    <dgm:cxn modelId="{9A723B7C-3183-C743-ACF7-10E100B14240}" srcId="{86D12F74-27B2-AE45-90B2-FC630BBB1080}" destId="{A684120E-3202-FD4F-8357-5B04C74BD12E}" srcOrd="6" destOrd="0" parTransId="{614DBEC9-B079-0B48-A148-C0B60E0E2B2D}" sibTransId="{B9504267-30D2-AF4D-8B6B-EAE58DD24095}"/>
    <dgm:cxn modelId="{9B26E9E2-024D-6F49-B9D7-9553D444EEB5}" type="presOf" srcId="{A6CE3B29-7BCA-4C49-BECE-117AEA0A311B}" destId="{51002ADB-739B-0246-8C81-FA979C3FBF1C}" srcOrd="0" destOrd="0" presId="urn:microsoft.com/office/officeart/2005/8/layout/vProcess5"/>
    <dgm:cxn modelId="{35D4B981-785D-3943-9408-4E26D8DA9CED}" type="presOf" srcId="{5F67BC64-15D3-9E46-8900-54A859032740}" destId="{F596CDB3-10FB-EA48-B1DB-802F8465EC35}" srcOrd="0" destOrd="0" presId="urn:microsoft.com/office/officeart/2005/8/layout/vProcess5"/>
    <dgm:cxn modelId="{FF72A92B-03CD-964C-A44A-77356D9924D8}" type="presOf" srcId="{556950FD-8FE6-7449-AB9A-8C364C65FC71}" destId="{CB77B946-38AF-6847-A790-12E4AFD8F569}" srcOrd="1" destOrd="0" presId="urn:microsoft.com/office/officeart/2005/8/layout/vProcess5"/>
    <dgm:cxn modelId="{F37B8563-CEA0-664D-90C3-785159361850}" type="presOf" srcId="{AF80F514-F3FC-0048-912F-E5109AA0BFF4}" destId="{646825B2-2029-F246-96D0-07EF124292EC}" srcOrd="1" destOrd="0" presId="urn:microsoft.com/office/officeart/2005/8/layout/vProcess5"/>
    <dgm:cxn modelId="{BF66130C-DC86-6645-81FD-00DB6165A37E}" type="presOf" srcId="{F16017C2-D6F6-224F-A315-58ABE5A021C7}" destId="{9B8DCC28-4B23-6C4C-A6DC-67D50ED9837C}" srcOrd="0" destOrd="0" presId="urn:microsoft.com/office/officeart/2005/8/layout/vProcess5"/>
    <dgm:cxn modelId="{26F67228-21A6-8245-87A6-0E98F1B6E566}" type="presOf" srcId="{1CB152C6-E1FB-3548-A5A7-0BB75FDC57FD}" destId="{874532CC-A59D-804E-8C5C-CFE43F1A4FEC}" srcOrd="0" destOrd="0" presId="urn:microsoft.com/office/officeart/2005/8/layout/vProcess5"/>
    <dgm:cxn modelId="{4EF55E6D-BF0A-8743-B7AB-C15D062E916C}" srcId="{86D12F74-27B2-AE45-90B2-FC630BBB1080}" destId="{5F67BC64-15D3-9E46-8900-54A859032740}" srcOrd="2" destOrd="0" parTransId="{B05C873C-4C78-D443-BD52-DC917BC178E6}" sibTransId="{A6CE3B29-7BCA-4C49-BECE-117AEA0A311B}"/>
    <dgm:cxn modelId="{1846138E-705A-D64E-9EF3-52D0D6A14886}" type="presOf" srcId="{AF80F514-F3FC-0048-912F-E5109AA0BFF4}" destId="{3E66CDC2-ED60-5141-9403-AC57755FC3B6}" srcOrd="0" destOrd="0" presId="urn:microsoft.com/office/officeart/2005/8/layout/vProcess5"/>
    <dgm:cxn modelId="{39F14A05-7030-AF40-BFC6-0A80DE885067}" srcId="{86D12F74-27B2-AE45-90B2-FC630BBB1080}" destId="{F7E6BF21-EECB-084E-AE95-526FFFD26ED7}" srcOrd="5" destOrd="0" parTransId="{691EF429-8871-8142-BB39-B8AE8900B903}" sibTransId="{FDBD47F5-D331-F746-9A75-99EC4CC3C2F3}"/>
    <dgm:cxn modelId="{66CEF852-5330-8A4D-8824-7FF892ABD2D6}" type="presOf" srcId="{556950FD-8FE6-7449-AB9A-8C364C65FC71}" destId="{074C663E-B6B1-8348-9C06-4E436870F0C2}" srcOrd="0" destOrd="0" presId="urn:microsoft.com/office/officeart/2005/8/layout/vProcess5"/>
    <dgm:cxn modelId="{47308ACB-E70C-6E41-AAD5-40747725EF05}" type="presOf" srcId="{29FDB990-53F7-6348-AFEA-D52CB411178D}" destId="{E51DA730-0121-9D45-A740-7225C845F9BA}" srcOrd="0" destOrd="0" presId="urn:microsoft.com/office/officeart/2005/8/layout/vProcess5"/>
    <dgm:cxn modelId="{0FB63F3B-C3A9-C44D-A9EC-8773ACCB4855}" type="presOf" srcId="{6D95EFDB-AEF1-844E-999F-DFB29D7FABCC}" destId="{4B88CC8B-CC0C-334F-8485-7FD87ED6CEF0}" srcOrd="0" destOrd="0" presId="urn:microsoft.com/office/officeart/2005/8/layout/vProcess5"/>
    <dgm:cxn modelId="{F736011B-15C2-EB4C-9CD7-3B113BFFFFD9}" srcId="{86D12F74-27B2-AE45-90B2-FC630BBB1080}" destId="{F16017C2-D6F6-224F-A315-58ABE5A021C7}" srcOrd="1" destOrd="0" parTransId="{DFD652B2-B653-E944-8D6D-9A06CB06099F}" sibTransId="{1CB152C6-E1FB-3548-A5A7-0BB75FDC57FD}"/>
    <dgm:cxn modelId="{CBCF7E83-3A14-824C-96A4-232BC26D6020}" srcId="{86D12F74-27B2-AE45-90B2-FC630BBB1080}" destId="{29FDB990-53F7-6348-AFEA-D52CB411178D}" srcOrd="4" destOrd="0" parTransId="{8F796191-DAEA-5D4D-8539-AEE26F78C1EB}" sibTransId="{44A59585-4C29-7645-8601-1C12BEF8096D}"/>
    <dgm:cxn modelId="{2573E7F4-DA4E-644D-81C9-CA82DB14DFE1}" srcId="{86D12F74-27B2-AE45-90B2-FC630BBB1080}" destId="{AF80F514-F3FC-0048-912F-E5109AA0BFF4}" srcOrd="0" destOrd="0" parTransId="{B3839AA9-E28A-4341-84CA-388B9D8F01F6}" sibTransId="{CAFAB7BD-9A1D-9049-B169-1FB71D95C156}"/>
    <dgm:cxn modelId="{EF59AC2B-856B-6D48-BE31-6A07B95E3B5B}" type="presOf" srcId="{86D12F74-27B2-AE45-90B2-FC630BBB1080}" destId="{7F959558-05A0-7240-9B70-0A7646E87A70}" srcOrd="0" destOrd="0" presId="urn:microsoft.com/office/officeart/2005/8/layout/vProcess5"/>
    <dgm:cxn modelId="{15BCA2FB-7EDA-4D40-A1D2-556BC3E6567F}" type="presOf" srcId="{5F67BC64-15D3-9E46-8900-54A859032740}" destId="{C5503A39-7D2F-EC40-A070-96C74992D00E}" srcOrd="1" destOrd="0" presId="urn:microsoft.com/office/officeart/2005/8/layout/vProcess5"/>
    <dgm:cxn modelId="{6170FF68-15EF-D943-99B3-8EAA71834607}" type="presOf" srcId="{CAFAB7BD-9A1D-9049-B169-1FB71D95C156}" destId="{6B09B486-6A5B-4642-804A-9DD34DBF2BA4}" srcOrd="0" destOrd="0" presId="urn:microsoft.com/office/officeart/2005/8/layout/vProcess5"/>
    <dgm:cxn modelId="{A22438E7-2822-0B49-BDCB-5BA210A68920}" srcId="{86D12F74-27B2-AE45-90B2-FC630BBB1080}" destId="{556950FD-8FE6-7449-AB9A-8C364C65FC71}" srcOrd="3" destOrd="0" parTransId="{32862A2C-8365-EE4B-B2B0-9C3476D311C8}" sibTransId="{6D95EFDB-AEF1-844E-999F-DFB29D7FABCC}"/>
    <dgm:cxn modelId="{645C10E2-1BC3-7545-A499-6CD722F01C23}" type="presParOf" srcId="{7F959558-05A0-7240-9B70-0A7646E87A70}" destId="{6821E50E-A032-E440-A79F-9CB1F6BA20A9}" srcOrd="0" destOrd="0" presId="urn:microsoft.com/office/officeart/2005/8/layout/vProcess5"/>
    <dgm:cxn modelId="{A74C5AD0-DE84-4940-82FC-64049E24DB07}" type="presParOf" srcId="{7F959558-05A0-7240-9B70-0A7646E87A70}" destId="{3E66CDC2-ED60-5141-9403-AC57755FC3B6}" srcOrd="1" destOrd="0" presId="urn:microsoft.com/office/officeart/2005/8/layout/vProcess5"/>
    <dgm:cxn modelId="{0DAF99BF-15B6-9D4F-96C4-9E4DBF575803}" type="presParOf" srcId="{7F959558-05A0-7240-9B70-0A7646E87A70}" destId="{9B8DCC28-4B23-6C4C-A6DC-67D50ED9837C}" srcOrd="2" destOrd="0" presId="urn:microsoft.com/office/officeart/2005/8/layout/vProcess5"/>
    <dgm:cxn modelId="{F17D2D38-F68B-CE40-B60B-E45849A9DD27}" type="presParOf" srcId="{7F959558-05A0-7240-9B70-0A7646E87A70}" destId="{F596CDB3-10FB-EA48-B1DB-802F8465EC35}" srcOrd="3" destOrd="0" presId="urn:microsoft.com/office/officeart/2005/8/layout/vProcess5"/>
    <dgm:cxn modelId="{5A7CD7B3-332C-A549-A931-EF6D11AFF235}" type="presParOf" srcId="{7F959558-05A0-7240-9B70-0A7646E87A70}" destId="{074C663E-B6B1-8348-9C06-4E436870F0C2}" srcOrd="4" destOrd="0" presId="urn:microsoft.com/office/officeart/2005/8/layout/vProcess5"/>
    <dgm:cxn modelId="{8CF7FD5F-0AAE-D54B-A9EE-ABA2C16E1E5B}" type="presParOf" srcId="{7F959558-05A0-7240-9B70-0A7646E87A70}" destId="{E51DA730-0121-9D45-A740-7225C845F9BA}" srcOrd="5" destOrd="0" presId="urn:microsoft.com/office/officeart/2005/8/layout/vProcess5"/>
    <dgm:cxn modelId="{59C3D9D8-3A27-7340-8625-655164E4B099}" type="presParOf" srcId="{7F959558-05A0-7240-9B70-0A7646E87A70}" destId="{6B09B486-6A5B-4642-804A-9DD34DBF2BA4}" srcOrd="6" destOrd="0" presId="urn:microsoft.com/office/officeart/2005/8/layout/vProcess5"/>
    <dgm:cxn modelId="{ABF6B443-5C15-3141-826A-EF1CD4D61232}" type="presParOf" srcId="{7F959558-05A0-7240-9B70-0A7646E87A70}" destId="{874532CC-A59D-804E-8C5C-CFE43F1A4FEC}" srcOrd="7" destOrd="0" presId="urn:microsoft.com/office/officeart/2005/8/layout/vProcess5"/>
    <dgm:cxn modelId="{55046EB1-145D-C04F-BB5F-81C859675F51}" type="presParOf" srcId="{7F959558-05A0-7240-9B70-0A7646E87A70}" destId="{51002ADB-739B-0246-8C81-FA979C3FBF1C}" srcOrd="8" destOrd="0" presId="urn:microsoft.com/office/officeart/2005/8/layout/vProcess5"/>
    <dgm:cxn modelId="{44617294-1893-314A-9651-4124B6C6B4CC}" type="presParOf" srcId="{7F959558-05A0-7240-9B70-0A7646E87A70}" destId="{4B88CC8B-CC0C-334F-8485-7FD87ED6CEF0}" srcOrd="9" destOrd="0" presId="urn:microsoft.com/office/officeart/2005/8/layout/vProcess5"/>
    <dgm:cxn modelId="{1641BF38-537D-C847-9BD4-7BC2401B8D2F}" type="presParOf" srcId="{7F959558-05A0-7240-9B70-0A7646E87A70}" destId="{646825B2-2029-F246-96D0-07EF124292EC}" srcOrd="10" destOrd="0" presId="urn:microsoft.com/office/officeart/2005/8/layout/vProcess5"/>
    <dgm:cxn modelId="{57DA6982-CF82-B044-BFE1-E319EF2A69CE}" type="presParOf" srcId="{7F959558-05A0-7240-9B70-0A7646E87A70}" destId="{A411E9E7-EABD-7143-BC7D-55F0F46FF047}" srcOrd="11" destOrd="0" presId="urn:microsoft.com/office/officeart/2005/8/layout/vProcess5"/>
    <dgm:cxn modelId="{E6688364-4D4F-6E44-87BA-C252F1B3C103}" type="presParOf" srcId="{7F959558-05A0-7240-9B70-0A7646E87A70}" destId="{C5503A39-7D2F-EC40-A070-96C74992D00E}" srcOrd="12" destOrd="0" presId="urn:microsoft.com/office/officeart/2005/8/layout/vProcess5"/>
    <dgm:cxn modelId="{451B8DEC-52D4-7B44-BFBB-A9E56260AAF8}" type="presParOf" srcId="{7F959558-05A0-7240-9B70-0A7646E87A70}" destId="{CB77B946-38AF-6847-A790-12E4AFD8F569}" srcOrd="13" destOrd="0" presId="urn:microsoft.com/office/officeart/2005/8/layout/vProcess5"/>
    <dgm:cxn modelId="{2FA9C394-5B74-DE4E-88A8-030C1FB575ED}" type="presParOf" srcId="{7F959558-05A0-7240-9B70-0A7646E87A70}" destId="{FFFCE193-AFF2-984A-85EA-B433E9AD742B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66CDC2-ED60-5141-9403-AC57755FC3B6}">
      <dsp:nvSpPr>
        <dsp:cNvPr id="0" name=""/>
        <dsp:cNvSpPr/>
      </dsp:nvSpPr>
      <dsp:spPr>
        <a:xfrm>
          <a:off x="0" y="0"/>
          <a:ext cx="2628185" cy="7134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Understand</a:t>
          </a:r>
          <a:endParaRPr lang="en-US" sz="1900" kern="1200" dirty="0"/>
        </a:p>
      </dsp:txBody>
      <dsp:txXfrm>
        <a:off x="20897" y="20897"/>
        <a:ext cx="1774826" cy="671669"/>
      </dsp:txXfrm>
    </dsp:sp>
    <dsp:sp modelId="{9B8DCC28-4B23-6C4C-A6DC-67D50ED9837C}">
      <dsp:nvSpPr>
        <dsp:cNvPr id="0" name=""/>
        <dsp:cNvSpPr/>
      </dsp:nvSpPr>
      <dsp:spPr>
        <a:xfrm>
          <a:off x="196260" y="812555"/>
          <a:ext cx="2628185" cy="7134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2812566"/>
                <a:satOff val="-4220"/>
                <a:lumOff val="-686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2812566"/>
                <a:satOff val="-4220"/>
                <a:lumOff val="-686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Practice/ Test</a:t>
          </a:r>
          <a:endParaRPr lang="en-US" sz="1900" kern="1200" dirty="0"/>
        </a:p>
      </dsp:txBody>
      <dsp:txXfrm>
        <a:off x="217157" y="833452"/>
        <a:ext cx="1926379" cy="671669"/>
      </dsp:txXfrm>
    </dsp:sp>
    <dsp:sp modelId="{F596CDB3-10FB-EA48-B1DB-802F8465EC35}">
      <dsp:nvSpPr>
        <dsp:cNvPr id="0" name=""/>
        <dsp:cNvSpPr/>
      </dsp:nvSpPr>
      <dsp:spPr>
        <a:xfrm>
          <a:off x="392521" y="1625111"/>
          <a:ext cx="2628185" cy="7134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5625133"/>
                <a:satOff val="-8440"/>
                <a:lumOff val="-1373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5625133"/>
                <a:satOff val="-8440"/>
                <a:lumOff val="-1373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Space/ Interleave</a:t>
          </a:r>
          <a:endParaRPr lang="en-US" sz="1900" kern="1200" dirty="0"/>
        </a:p>
      </dsp:txBody>
      <dsp:txXfrm>
        <a:off x="413418" y="1646008"/>
        <a:ext cx="1926379" cy="671669"/>
      </dsp:txXfrm>
    </dsp:sp>
    <dsp:sp modelId="{074C663E-B6B1-8348-9C06-4E436870F0C2}">
      <dsp:nvSpPr>
        <dsp:cNvPr id="0" name=""/>
        <dsp:cNvSpPr/>
      </dsp:nvSpPr>
      <dsp:spPr>
        <a:xfrm>
          <a:off x="588781" y="2437666"/>
          <a:ext cx="2628185" cy="7134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8437700"/>
                <a:satOff val="-12660"/>
                <a:lumOff val="-2059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8437700"/>
                <a:satOff val="-12660"/>
                <a:lumOff val="-2059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Practice/ Test</a:t>
          </a:r>
          <a:endParaRPr lang="en-US" sz="1900" kern="1200" dirty="0"/>
        </a:p>
      </dsp:txBody>
      <dsp:txXfrm>
        <a:off x="609678" y="2458563"/>
        <a:ext cx="1926379" cy="671669"/>
      </dsp:txXfrm>
    </dsp:sp>
    <dsp:sp modelId="{E51DA730-0121-9D45-A740-7225C845F9BA}">
      <dsp:nvSpPr>
        <dsp:cNvPr id="0" name=""/>
        <dsp:cNvSpPr/>
      </dsp:nvSpPr>
      <dsp:spPr>
        <a:xfrm>
          <a:off x="785042" y="3250222"/>
          <a:ext cx="2628185" cy="7134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11250266"/>
                <a:satOff val="-16880"/>
                <a:lumOff val="-2745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11250266"/>
                <a:satOff val="-16880"/>
                <a:lumOff val="-2745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Space/ Interleave</a:t>
          </a:r>
          <a:endParaRPr lang="en-US" sz="1900" kern="1200" dirty="0"/>
        </a:p>
      </dsp:txBody>
      <dsp:txXfrm>
        <a:off x="805939" y="3271119"/>
        <a:ext cx="1926379" cy="671669"/>
      </dsp:txXfrm>
    </dsp:sp>
    <dsp:sp modelId="{6B09B486-6A5B-4642-804A-9DD34DBF2BA4}">
      <dsp:nvSpPr>
        <dsp:cNvPr id="0" name=""/>
        <dsp:cNvSpPr/>
      </dsp:nvSpPr>
      <dsp:spPr>
        <a:xfrm>
          <a:off x="2164434" y="521224"/>
          <a:ext cx="463751" cy="463751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2268778" y="521224"/>
        <a:ext cx="255063" cy="348973"/>
      </dsp:txXfrm>
    </dsp:sp>
    <dsp:sp modelId="{874532CC-A59D-804E-8C5C-CFE43F1A4FEC}">
      <dsp:nvSpPr>
        <dsp:cNvPr id="0" name=""/>
        <dsp:cNvSpPr/>
      </dsp:nvSpPr>
      <dsp:spPr>
        <a:xfrm>
          <a:off x="2360694" y="1333780"/>
          <a:ext cx="463751" cy="463751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3572284"/>
            <a:satOff val="-4598"/>
            <a:lumOff val="-358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3572284"/>
              <a:satOff val="-4598"/>
              <a:lumOff val="-35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2465038" y="1333780"/>
        <a:ext cx="255063" cy="348973"/>
      </dsp:txXfrm>
    </dsp:sp>
    <dsp:sp modelId="{51002ADB-739B-0246-8C81-FA979C3FBF1C}">
      <dsp:nvSpPr>
        <dsp:cNvPr id="0" name=""/>
        <dsp:cNvSpPr/>
      </dsp:nvSpPr>
      <dsp:spPr>
        <a:xfrm>
          <a:off x="2556955" y="2134444"/>
          <a:ext cx="463751" cy="463751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7144568"/>
            <a:satOff val="-9195"/>
            <a:lumOff val="-717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7144568"/>
              <a:satOff val="-9195"/>
              <a:lumOff val="-71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2661299" y="2134444"/>
        <a:ext cx="255063" cy="348973"/>
      </dsp:txXfrm>
    </dsp:sp>
    <dsp:sp modelId="{4B88CC8B-CC0C-334F-8485-7FD87ED6CEF0}">
      <dsp:nvSpPr>
        <dsp:cNvPr id="0" name=""/>
        <dsp:cNvSpPr/>
      </dsp:nvSpPr>
      <dsp:spPr>
        <a:xfrm>
          <a:off x="2753216" y="2954927"/>
          <a:ext cx="463751" cy="463751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10716852"/>
            <a:satOff val="-13793"/>
            <a:lumOff val="-1075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10716852"/>
              <a:satOff val="-13793"/>
              <a:lumOff val="-107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2857560" y="2954927"/>
        <a:ext cx="255063" cy="3489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0A62E-4F89-6F43-B921-2764B51DAB55}" type="datetimeFigureOut">
              <a:rPr lang="en-US" smtClean="0"/>
              <a:t>30/10/14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5A1C7-E961-6944-A57B-EA818AB2B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1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0A62E-4F89-6F43-B921-2764B51DAB55}" type="datetimeFigureOut">
              <a:rPr lang="en-US" smtClean="0"/>
              <a:t>30/10/14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5A1C7-E961-6944-A57B-EA818AB2B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334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0A62E-4F89-6F43-B921-2764B51DAB55}" type="datetimeFigureOut">
              <a:rPr lang="en-US" smtClean="0"/>
              <a:t>30/10/14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5A1C7-E961-6944-A57B-EA818AB2B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459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0A62E-4F89-6F43-B921-2764B51DAB55}" type="datetimeFigureOut">
              <a:rPr lang="en-US" smtClean="0"/>
              <a:t>30/10/14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5A1C7-E961-6944-A57B-EA818AB2B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97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0A62E-4F89-6F43-B921-2764B51DAB55}" type="datetimeFigureOut">
              <a:rPr lang="en-US" smtClean="0"/>
              <a:t>30/10/14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5A1C7-E961-6944-A57B-EA818AB2B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564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0A62E-4F89-6F43-B921-2764B51DAB55}" type="datetimeFigureOut">
              <a:rPr lang="en-US" smtClean="0"/>
              <a:t>30/10/14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5A1C7-E961-6944-A57B-EA818AB2B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340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0A62E-4F89-6F43-B921-2764B51DAB55}" type="datetimeFigureOut">
              <a:rPr lang="en-US" smtClean="0"/>
              <a:t>30/10/14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5A1C7-E961-6944-A57B-EA818AB2B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274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0A62E-4F89-6F43-B921-2764B51DAB55}" type="datetimeFigureOut">
              <a:rPr lang="en-US" smtClean="0"/>
              <a:t>30/10/14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5A1C7-E961-6944-A57B-EA818AB2B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400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0A62E-4F89-6F43-B921-2764B51DAB55}" type="datetimeFigureOut">
              <a:rPr lang="en-US" smtClean="0"/>
              <a:t>30/10/14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5A1C7-E961-6944-A57B-EA818AB2B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694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0A62E-4F89-6F43-B921-2764B51DAB55}" type="datetimeFigureOut">
              <a:rPr lang="en-US" smtClean="0"/>
              <a:t>30/10/14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5A1C7-E961-6944-A57B-EA818AB2B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372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0A62E-4F89-6F43-B921-2764B51DAB55}" type="datetimeFigureOut">
              <a:rPr lang="en-US" smtClean="0"/>
              <a:t>30/10/14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5A1C7-E961-6944-A57B-EA818AB2B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189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0A62E-4F89-6F43-B921-2764B51DAB55}" type="datetimeFigureOut">
              <a:rPr lang="en-US" smtClean="0"/>
              <a:t>30/10/14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5A1C7-E961-6944-A57B-EA818AB2B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934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4.xml"/><Relationship Id="rId2" Type="http://schemas.openxmlformats.org/officeDocument/2006/relationships/hyperlink" Target="http://www.lovelearningideas.com/department-support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lovelearningideas.com/department-support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belmontteach.wordpress.com/2014/06/20/designing-a-post-levels-curriculum-and-assessment-model-from-scratch/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lovelearningideas.com/assessment-feedbac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Strategies for Mastery Curriculum &amp; Assessment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692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/>
              <a:t>Step 4: Build in Extended Practice to Embed Learning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1800" dirty="0" smtClean="0"/>
              <a:t>What is the sequence for optimal instruction?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dirty="0" smtClean="0"/>
              <a:t>How are the following activities best ordered?</a:t>
            </a:r>
          </a:p>
          <a:p>
            <a:r>
              <a:rPr lang="en-US" sz="1600" dirty="0" smtClean="0"/>
              <a:t>Explaining and </a:t>
            </a:r>
            <a:r>
              <a:rPr lang="en-US" sz="1600" dirty="0" err="1" smtClean="0"/>
              <a:t>modelling</a:t>
            </a:r>
            <a:endParaRPr lang="en-US" sz="1600" dirty="0" smtClean="0"/>
          </a:p>
          <a:p>
            <a:r>
              <a:rPr lang="en-US" sz="1600" dirty="0" smtClean="0"/>
              <a:t>Learning</a:t>
            </a:r>
          </a:p>
          <a:p>
            <a:r>
              <a:rPr lang="en-US" sz="1600" dirty="0" err="1" smtClean="0"/>
              <a:t>Practising</a:t>
            </a:r>
            <a:endParaRPr lang="en-US" sz="1600" dirty="0" smtClean="0"/>
          </a:p>
          <a:p>
            <a:r>
              <a:rPr lang="en-US" sz="1600" dirty="0" smtClean="0"/>
              <a:t>Checking understanding</a:t>
            </a:r>
          </a:p>
          <a:p>
            <a:r>
              <a:rPr lang="en-US" sz="1600" dirty="0" smtClean="0"/>
              <a:t>Assessing</a:t>
            </a:r>
          </a:p>
          <a:p>
            <a:r>
              <a:rPr lang="en-US" sz="1600" dirty="0" smtClean="0"/>
              <a:t>Interleaving</a:t>
            </a:r>
          </a:p>
          <a:p>
            <a:r>
              <a:rPr lang="en-US" sz="1600" dirty="0" smtClean="0"/>
              <a:t>Recapping</a:t>
            </a:r>
          </a:p>
          <a:p>
            <a:r>
              <a:rPr lang="en-US" sz="1600" dirty="0" smtClean="0"/>
              <a:t>Retrieving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Have key ideas been covered at least 3 times?</a:t>
            </a:r>
            <a:endParaRPr lang="en-US" sz="1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 smtClean="0"/>
              <a:t>“</a:t>
            </a:r>
            <a:r>
              <a:rPr lang="en-US" sz="1600" i="1" dirty="0" smtClean="0"/>
              <a:t>Instructional </a:t>
            </a:r>
            <a:r>
              <a:rPr lang="en-US" sz="1600" i="1" dirty="0"/>
              <a:t>sequences have the capacity to make students smart or not</a:t>
            </a:r>
            <a:r>
              <a:rPr lang="en-US" sz="1600" i="1" dirty="0" smtClean="0"/>
              <a:t>…</a:t>
            </a:r>
            <a:r>
              <a:rPr lang="en-US" sz="1600" dirty="0" smtClean="0"/>
              <a:t>” Engelmann 1992</a:t>
            </a:r>
            <a:endParaRPr lang="en-GB" sz="1600" dirty="0"/>
          </a:p>
          <a:p>
            <a:endParaRPr lang="en-US" dirty="0"/>
          </a:p>
        </p:txBody>
      </p:sp>
      <p:pic>
        <p:nvPicPr>
          <p:cNvPr id="10" name="Picture 9" descr="puzzlesuccesssmall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2849417"/>
            <a:ext cx="4128655" cy="3096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021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Mastery Learning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348020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700" b="1" dirty="0" smtClean="0"/>
              <a:t>Build Enhanced Retrieval Practice into the curriculum</a:t>
            </a:r>
          </a:p>
          <a:p>
            <a:r>
              <a:rPr lang="en-US" sz="1700" b="1" dirty="0" smtClean="0"/>
              <a:t>Distributing practice</a:t>
            </a:r>
            <a:r>
              <a:rPr lang="en-US" sz="1700" dirty="0" smtClean="0"/>
              <a:t>:</a:t>
            </a:r>
            <a:r>
              <a:rPr lang="en-US" sz="1700" b="1" dirty="0" smtClean="0"/>
              <a:t> </a:t>
            </a:r>
            <a:r>
              <a:rPr lang="en-US" sz="1700" dirty="0"/>
              <a:t>E</a:t>
            </a:r>
            <a:r>
              <a:rPr lang="en-US" sz="1700" dirty="0" smtClean="0"/>
              <a:t>xtended</a:t>
            </a:r>
            <a:r>
              <a:rPr lang="en-US" sz="1700" dirty="0"/>
              <a:t>, dedicated practice distributed over </a:t>
            </a:r>
            <a:r>
              <a:rPr lang="en-US" sz="1700" dirty="0" smtClean="0"/>
              <a:t>time</a:t>
            </a:r>
            <a:endParaRPr lang="en-US" sz="1700" dirty="0"/>
          </a:p>
          <a:p>
            <a:r>
              <a:rPr lang="en-US" sz="1700" b="1" dirty="0"/>
              <a:t>Overlearning: </a:t>
            </a:r>
            <a:r>
              <a:rPr lang="en-US" sz="1700" dirty="0"/>
              <a:t>K</a:t>
            </a:r>
            <a:r>
              <a:rPr lang="en-US" sz="1700" dirty="0" smtClean="0"/>
              <a:t>eep students </a:t>
            </a:r>
            <a:r>
              <a:rPr lang="en-US" sz="1700" dirty="0"/>
              <a:t>learning after they know the </a:t>
            </a:r>
            <a:r>
              <a:rPr lang="en-US" sz="1700" dirty="0" smtClean="0"/>
              <a:t>material.  Put </a:t>
            </a:r>
            <a:r>
              <a:rPr lang="en-US" sz="1700" dirty="0"/>
              <a:t>in another </a:t>
            </a:r>
            <a:r>
              <a:rPr lang="en-US" sz="1700" dirty="0" smtClean="0"/>
              <a:t>20% </a:t>
            </a:r>
            <a:r>
              <a:rPr lang="en-US" sz="1700" dirty="0"/>
              <a:t>of the time it took to master the </a:t>
            </a:r>
            <a:r>
              <a:rPr lang="en-US" sz="1700" dirty="0" smtClean="0"/>
              <a:t>material</a:t>
            </a:r>
            <a:endParaRPr lang="en-US" sz="1700" dirty="0"/>
          </a:p>
          <a:p>
            <a:r>
              <a:rPr lang="en-US" sz="1700" b="1" dirty="0"/>
              <a:t>Interleaving: </a:t>
            </a:r>
            <a:r>
              <a:rPr lang="en-US" sz="1700" dirty="0" smtClean="0"/>
              <a:t>Revisit, consolidate </a:t>
            </a:r>
            <a:r>
              <a:rPr lang="en-US" sz="1700" dirty="0"/>
              <a:t>and </a:t>
            </a:r>
            <a:r>
              <a:rPr lang="en-US" sz="1700" dirty="0" smtClean="0"/>
              <a:t>interleave content </a:t>
            </a:r>
            <a:endParaRPr lang="en-US" sz="1700" dirty="0"/>
          </a:p>
          <a:p>
            <a:r>
              <a:rPr lang="en-US" sz="1700" b="1" dirty="0" smtClean="0"/>
              <a:t>Testing frequently:</a:t>
            </a:r>
            <a:r>
              <a:rPr lang="en-US" sz="1700" dirty="0" smtClean="0"/>
              <a:t> “</a:t>
            </a:r>
            <a:r>
              <a:rPr lang="en-US" sz="1700" i="1" dirty="0" smtClean="0"/>
              <a:t>The act of retrieval helps us remember the things we recall, and makes them more recallable in the future</a:t>
            </a:r>
            <a:r>
              <a:rPr lang="en-US" sz="1700" dirty="0" smtClean="0"/>
              <a:t>” (Bjork, 1975)</a:t>
            </a:r>
          </a:p>
          <a:p>
            <a:pPr marL="0" indent="0">
              <a:buNone/>
            </a:pPr>
            <a:r>
              <a:rPr lang="en-US" sz="1700" dirty="0" smtClean="0"/>
              <a:t>For ideas see </a:t>
            </a:r>
            <a:r>
              <a:rPr lang="en-US" sz="1700" i="1" dirty="0" smtClean="0"/>
              <a:t>Planning Schedule Audit </a:t>
            </a:r>
            <a:r>
              <a:rPr lang="en-US" sz="1700" dirty="0" smtClean="0">
                <a:hlinkClick r:id="rId2"/>
              </a:rPr>
              <a:t>@</a:t>
            </a:r>
            <a:r>
              <a:rPr lang="en-US" sz="1700" dirty="0" err="1" smtClean="0">
                <a:hlinkClick r:id="rId2"/>
              </a:rPr>
              <a:t>lovelearningideas</a:t>
            </a:r>
            <a:endParaRPr lang="en-US" sz="1700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61301983"/>
              </p:ext>
            </p:extLst>
          </p:nvPr>
        </p:nvGraphicFramePr>
        <p:xfrm>
          <a:off x="4982989" y="1589438"/>
          <a:ext cx="3413228" cy="39636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6058615" y="5687402"/>
            <a:ext cx="2628185" cy="713463"/>
            <a:chOff x="588781" y="2437666"/>
            <a:chExt cx="2628185" cy="713463"/>
          </a:xfrm>
        </p:grpSpPr>
        <p:sp>
          <p:nvSpPr>
            <p:cNvPr id="16" name="Rounded Rectangle 15"/>
            <p:cNvSpPr/>
            <p:nvPr/>
          </p:nvSpPr>
          <p:spPr>
            <a:xfrm>
              <a:off x="588781" y="2437666"/>
              <a:ext cx="2628185" cy="713463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Rounded Rectangle 4"/>
            <p:cNvSpPr/>
            <p:nvPr/>
          </p:nvSpPr>
          <p:spPr>
            <a:xfrm>
              <a:off x="609678" y="2458563"/>
              <a:ext cx="1926379" cy="6716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l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900" kern="1200" dirty="0" smtClean="0"/>
                <a:t>Practice/ Test</a:t>
              </a:r>
              <a:endParaRPr lang="en-US" sz="1900" kern="12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7932466" y="5476423"/>
            <a:ext cx="463751" cy="463751"/>
            <a:chOff x="2753216" y="2954927"/>
            <a:chExt cx="463751" cy="463751"/>
          </a:xfrm>
        </p:grpSpPr>
        <p:sp>
          <p:nvSpPr>
            <p:cNvPr id="19" name="Down Arrow 18"/>
            <p:cNvSpPr/>
            <p:nvPr/>
          </p:nvSpPr>
          <p:spPr>
            <a:xfrm>
              <a:off x="2753216" y="2954927"/>
              <a:ext cx="463751" cy="463751"/>
            </a:xfrm>
            <a:prstGeom prst="downArrow">
              <a:avLst>
                <a:gd name="adj1" fmla="val 55000"/>
                <a:gd name="adj2" fmla="val 45000"/>
              </a:avLst>
            </a:prstGeom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Down Arrow 4"/>
            <p:cNvSpPr/>
            <p:nvPr/>
          </p:nvSpPr>
          <p:spPr>
            <a:xfrm>
              <a:off x="2857560" y="2954927"/>
              <a:ext cx="255063" cy="34897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6670" tIns="26670" rIns="26670" bIns="2667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100" kern="1200"/>
            </a:p>
          </p:txBody>
        </p:sp>
      </p:grpSp>
    </p:spTree>
    <p:extLst>
      <p:ext uri="{BB962C8B-B14F-4D97-AF65-F5344CB8AC3E}">
        <p14:creationId xmlns:p14="http://schemas.microsoft.com/office/powerpoint/2010/main" val="18223220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5. </a:t>
            </a:r>
            <a:r>
              <a:rPr lang="en-US" sz="3200" dirty="0" smtClean="0"/>
              <a:t>Develop Embedded </a:t>
            </a:r>
            <a:r>
              <a:rPr lang="en-US" sz="3200" dirty="0" smtClean="0"/>
              <a:t>Mastery Tracking</a:t>
            </a:r>
            <a:endParaRPr lang="en-US" sz="32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9078562"/>
              </p:ext>
            </p:extLst>
          </p:nvPr>
        </p:nvGraphicFramePr>
        <p:xfrm>
          <a:off x="457200" y="1600200"/>
          <a:ext cx="8229600" cy="177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871156"/>
                <a:gridCol w="1009517"/>
                <a:gridCol w="694722"/>
                <a:gridCol w="531896"/>
                <a:gridCol w="748997"/>
                <a:gridCol w="532832"/>
                <a:gridCol w="54864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Name</a:t>
                      </a:r>
                      <a:endParaRPr 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Target</a:t>
                      </a:r>
                      <a:endParaRPr 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Mastery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</a:rPr>
                        <a:t> Statement</a:t>
                      </a:r>
                    </a:p>
                    <a:p>
                      <a:pPr algn="ctr"/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Mastery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</a:rPr>
                        <a:t> Statement</a:t>
                      </a:r>
                    </a:p>
                    <a:p>
                      <a:pPr algn="ctr"/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</a:rPr>
                        <a:t>2</a:t>
                      </a:r>
                      <a:endParaRPr lang="en-US" sz="1600" dirty="0" smtClean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Overview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Progress</a:t>
                      </a:r>
                      <a:endParaRPr 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rgbClr val="000000"/>
                          </a:solidFill>
                        </a:rPr>
                        <a:t>Estab</a:t>
                      </a:r>
                      <a:endParaRPr 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rgbClr val="000000"/>
                          </a:solidFill>
                        </a:rPr>
                        <a:t>Estab</a:t>
                      </a:r>
                      <a:endParaRPr 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rgbClr val="000000"/>
                          </a:solidFill>
                        </a:rPr>
                        <a:t>Estab</a:t>
                      </a:r>
                      <a:endParaRPr 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rgbClr val="000000"/>
                          </a:solidFill>
                        </a:rPr>
                        <a:t>Estab</a:t>
                      </a:r>
                      <a:endParaRPr 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Ext</a:t>
                      </a:r>
                      <a:endParaRPr 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solidFill>
                            <a:srgbClr val="000000"/>
                          </a:solidFill>
                        </a:rPr>
                        <a:t>0</a:t>
                      </a:r>
                      <a:r>
                        <a:rPr lang="en-US" sz="1600" baseline="0" smtClean="0">
                          <a:solidFill>
                            <a:srgbClr val="000000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1600" baseline="0" smtClean="0">
                          <a:solidFill>
                            <a:srgbClr val="000000"/>
                          </a:solidFill>
                        </a:rPr>
                        <a:t>(Expected Progress)</a:t>
                      </a:r>
                      <a:endParaRPr 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57547" y="3723457"/>
            <a:ext cx="746825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600" dirty="0" smtClean="0"/>
              <a:t>Break down the data for sharper analysis e.g. by question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Dive deep: use Tracker Dialogues to probe and discuss learning strengths and gaps.  For an example see the Progress Dialogue </a:t>
            </a:r>
            <a:r>
              <a:rPr lang="en-US" sz="1600" dirty="0" smtClean="0">
                <a:hlinkClick r:id="rId2"/>
              </a:rPr>
              <a:t>@</a:t>
            </a:r>
            <a:r>
              <a:rPr lang="en-US" sz="1600" dirty="0" err="1" smtClean="0">
                <a:hlinkClick r:id="rId2"/>
              </a:rPr>
              <a:t>lovelearningideas</a:t>
            </a:r>
            <a:endParaRPr lang="en-US" sz="1600" dirty="0" smtClean="0"/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Use ‘hot’ data 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Ensure that everyone involved has mastery of data analysis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What hypothesis is come to?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What impact will this have on teaching?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Build Tracker Dialogues into the school calendar</a:t>
            </a:r>
          </a:p>
          <a:p>
            <a:endParaRPr lang="en-US" sz="1600" dirty="0" smtClean="0"/>
          </a:p>
          <a:p>
            <a:r>
              <a:rPr lang="en-US" sz="1600" dirty="0" smtClean="0"/>
              <a:t>“</a:t>
            </a:r>
            <a:r>
              <a:rPr lang="en-US" sz="1600" i="1" dirty="0" smtClean="0"/>
              <a:t>Effective 30 minute analysis meetings between leaders and teachers are the highest leverage time a leader can spend.  Why? Because they can drive 80% of all instruction in those few minutes.”</a:t>
            </a:r>
            <a:r>
              <a:rPr lang="en-US" sz="1600" dirty="0" smtClean="0"/>
              <a:t> </a:t>
            </a:r>
            <a:r>
              <a:rPr lang="en-US" sz="1600" dirty="0" err="1" smtClean="0"/>
              <a:t>Bambrick</a:t>
            </a:r>
            <a:r>
              <a:rPr lang="en-US" sz="1600" dirty="0" smtClean="0"/>
              <a:t> </a:t>
            </a:r>
            <a:r>
              <a:rPr lang="en-US" sz="1600" dirty="0" err="1" smtClean="0"/>
              <a:t>Santoyo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65258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Mastery Strategies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678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 smtClean="0"/>
          </a:p>
          <a:p>
            <a:r>
              <a:rPr lang="en-US" sz="1600" dirty="0" smtClean="0"/>
              <a:t>Mastery Assessments which can be submitted at any time</a:t>
            </a:r>
          </a:p>
          <a:p>
            <a:r>
              <a:rPr lang="en-US" sz="1600" dirty="0" smtClean="0"/>
              <a:t>Mastery badges/ stickers gained when an area has been mastered</a:t>
            </a:r>
          </a:p>
          <a:p>
            <a:r>
              <a:rPr lang="en-US" sz="1600" dirty="0" smtClean="0"/>
              <a:t>Mastery Logs to chart mastery</a:t>
            </a:r>
          </a:p>
          <a:p>
            <a:r>
              <a:rPr lang="en-US" sz="1600" dirty="0" smtClean="0"/>
              <a:t>Mastery MOTs to embed learning and fluency</a:t>
            </a:r>
          </a:p>
          <a:p>
            <a:r>
              <a:rPr lang="en-US" sz="1600" dirty="0" smtClean="0"/>
              <a:t>Mastery Transference Assessments to test transference</a:t>
            </a:r>
          </a:p>
          <a:p>
            <a:r>
              <a:rPr lang="en-US" sz="1600" dirty="0" smtClean="0"/>
              <a:t>Mastery Exemplars to show students what mastery looks like</a:t>
            </a:r>
          </a:p>
          <a:p>
            <a:r>
              <a:rPr lang="en-US" sz="1600" dirty="0" smtClean="0"/>
              <a:t>Mastery Podcasts to allow students to work on learning a specific area</a:t>
            </a:r>
          </a:p>
          <a:p>
            <a:r>
              <a:rPr lang="en-US" sz="1600" dirty="0" smtClean="0"/>
              <a:t>HOW and THAT mastery assessments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For more ideas on curriculum and assessment planning see </a:t>
            </a:r>
            <a:r>
              <a:rPr lang="en-US" sz="1600" dirty="0" smtClean="0">
                <a:hlinkClick r:id="rId2"/>
              </a:rPr>
              <a:t>@Belmont Teach</a:t>
            </a:r>
            <a:endParaRPr lang="en-US" sz="1600" dirty="0" smtClean="0"/>
          </a:p>
          <a:p>
            <a:pPr marL="0" indent="0">
              <a:buNone/>
            </a:pPr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949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Purposes of Assessment: </a:t>
            </a:r>
            <a:r>
              <a:rPr lang="en-US" sz="3200" dirty="0" err="1" smtClean="0"/>
              <a:t>Ofsted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dirty="0" smtClean="0"/>
              <a:t>According to </a:t>
            </a:r>
            <a:r>
              <a:rPr lang="en-US" sz="1600" b="1" dirty="0" err="1" smtClean="0"/>
              <a:t>Ofsted</a:t>
            </a:r>
            <a:r>
              <a:rPr lang="en-US" sz="1600" b="1" dirty="0" smtClean="0"/>
              <a:t> </a:t>
            </a:r>
            <a:r>
              <a:rPr lang="en-US" sz="1600" b="1" i="1" dirty="0" smtClean="0"/>
              <a:t>Use of Assessment Information </a:t>
            </a:r>
            <a:r>
              <a:rPr lang="en-US" sz="1600" b="1" dirty="0" smtClean="0"/>
              <a:t>(2014):</a:t>
            </a:r>
          </a:p>
          <a:p>
            <a:r>
              <a:rPr lang="en-US" sz="1600" dirty="0" smtClean="0"/>
              <a:t>RIGOROUS assessment is part of a broad and balanced curriculum</a:t>
            </a:r>
          </a:p>
          <a:p>
            <a:r>
              <a:rPr lang="en-US" sz="1600" dirty="0" smtClean="0"/>
              <a:t>It should be ACCURATE and CONSISTENT across teachers and groups</a:t>
            </a:r>
          </a:p>
          <a:p>
            <a:r>
              <a:rPr lang="en-US" sz="1600" dirty="0" smtClean="0"/>
              <a:t>It should IDENTIFY the progress students are making</a:t>
            </a:r>
          </a:p>
          <a:p>
            <a:r>
              <a:rPr lang="en-US" sz="1600" dirty="0" smtClean="0"/>
              <a:t>It should INFORM planning of teaching and intervention</a:t>
            </a:r>
          </a:p>
          <a:p>
            <a:r>
              <a:rPr lang="en-US" sz="1600" dirty="0" smtClean="0"/>
              <a:t>Assessment information should be SHARED  </a:t>
            </a:r>
          </a:p>
          <a:p>
            <a:r>
              <a:rPr lang="en-US" sz="1600" dirty="0" smtClean="0"/>
              <a:t>It should be MEANINGFUL to parents and </a:t>
            </a:r>
            <a:r>
              <a:rPr lang="en-US" sz="1600" dirty="0" err="1" smtClean="0"/>
              <a:t>carers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892551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is a mastery curriculum?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5162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“</a:t>
            </a:r>
            <a:r>
              <a:rPr lang="en-US" sz="16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Study fewer things in greater depth</a:t>
            </a:r>
            <a:r>
              <a:rPr lang="en-US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” Tim Oates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600" dirty="0" smtClean="0"/>
              <a:t>Hirsch suggests that coherent</a:t>
            </a:r>
            <a:r>
              <a:rPr lang="en-US" sz="1600" dirty="0"/>
              <a:t>, cumulative factual knowledge is vital for reading comprehension, literacy and critical higher-order thinking </a:t>
            </a:r>
            <a:r>
              <a:rPr lang="en-US" sz="1600" dirty="0" smtClean="0"/>
              <a:t>skills.  He also argues that cultural </a:t>
            </a:r>
            <a:r>
              <a:rPr lang="en-US" sz="1600" dirty="0"/>
              <a:t>literacy is strongly correlated with academic achievement </a:t>
            </a:r>
            <a:endParaRPr lang="en-GB" sz="16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600" dirty="0" smtClean="0"/>
              <a:t>Willingham argues that building pupils’ </a:t>
            </a:r>
            <a:r>
              <a:rPr lang="en-US" sz="1600" dirty="0"/>
              <a:t>knowledge is crucial, because a memory replete with facts learns better than one </a:t>
            </a:r>
            <a:r>
              <a:rPr lang="en-US" sz="1600" dirty="0" smtClean="0"/>
              <a:t>without.  He also suggests that learning </a:t>
            </a:r>
            <a:r>
              <a:rPr lang="en-US" sz="1600" dirty="0"/>
              <a:t>is impossible without extended </a:t>
            </a:r>
            <a:r>
              <a:rPr lang="en-US" sz="1600" dirty="0" smtClean="0"/>
              <a:t>practice</a:t>
            </a:r>
            <a:endParaRPr lang="en-US" sz="16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600" dirty="0" smtClean="0"/>
              <a:t>Young argues that all students are entitled to access ‘powerful knowledge’ which is beyond their own context; this needs to be transmitted  as ‘knowledge THAT’ and ‘knowledge of HOW’</a:t>
            </a:r>
          </a:p>
          <a:p>
            <a:pPr marL="0" indent="0">
              <a:lnSpc>
                <a:spcPct val="120000"/>
              </a:lnSpc>
              <a:buNone/>
            </a:pPr>
            <a:endParaRPr lang="en-US" sz="1700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1600" b="1" dirty="0" smtClean="0"/>
              <a:t>What does this look like?</a:t>
            </a:r>
          </a:p>
          <a:p>
            <a:pPr>
              <a:lnSpc>
                <a:spcPct val="120000"/>
              </a:lnSpc>
            </a:pPr>
            <a:r>
              <a:rPr lang="en-US" sz="1600" dirty="0" smtClean="0"/>
              <a:t>Students learn deep, rich and coherent ‘powerful knowledge’  </a:t>
            </a:r>
            <a:endParaRPr lang="en-US" sz="1600" dirty="0"/>
          </a:p>
          <a:p>
            <a:pPr>
              <a:lnSpc>
                <a:spcPct val="120000"/>
              </a:lnSpc>
            </a:pPr>
            <a:r>
              <a:rPr lang="en-US" sz="1600" dirty="0" smtClean="0"/>
              <a:t>Students are culturally literate</a:t>
            </a:r>
          </a:p>
          <a:p>
            <a:pPr>
              <a:lnSpc>
                <a:spcPct val="120000"/>
              </a:lnSpc>
            </a:pPr>
            <a:r>
              <a:rPr lang="en-US" sz="1600" dirty="0" smtClean="0"/>
              <a:t>Students understand THAT and HOW</a:t>
            </a:r>
          </a:p>
          <a:p>
            <a:pPr marL="0" indent="0">
              <a:buNone/>
            </a:pPr>
            <a:endParaRPr lang="en-GB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75504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Step 1: Build a Powerful Knowledge Curriculum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What is the ‘powerful knowledge’ for your subject?  “</a:t>
            </a:r>
            <a:r>
              <a:rPr lang="en-US" sz="1600" i="1" dirty="0"/>
              <a:t>T</a:t>
            </a:r>
            <a:r>
              <a:rPr lang="en-US" sz="1600" i="1" dirty="0" smtClean="0"/>
              <a:t>he best that has been thought or known</a:t>
            </a:r>
            <a:r>
              <a:rPr lang="en-US" sz="1600" dirty="0" smtClean="0"/>
              <a:t>” Matthew Arnold</a:t>
            </a:r>
          </a:p>
          <a:p>
            <a:r>
              <a:rPr lang="en-US" sz="1600" dirty="0" smtClean="0"/>
              <a:t>What does cultural literacy look like for your subject?</a:t>
            </a:r>
          </a:p>
          <a:p>
            <a:r>
              <a:rPr lang="en-US" sz="1600" dirty="0" smtClean="0"/>
              <a:t>What technical proficiency is needed in your subject?</a:t>
            </a:r>
          </a:p>
          <a:p>
            <a:r>
              <a:rPr lang="en-US" sz="1600" dirty="0" smtClean="0"/>
              <a:t>Distill this into the key big ideas or ‘threshold concepts’ (study fewer things in greater depth)</a:t>
            </a:r>
          </a:p>
          <a:p>
            <a:r>
              <a:rPr lang="en-US" sz="1600" dirty="0" smtClean="0"/>
              <a:t>How can these be made:</a:t>
            </a:r>
          </a:p>
          <a:p>
            <a:pPr marL="457200" indent="-457200">
              <a:buAutoNum type="alphaLcPeriod"/>
            </a:pPr>
            <a:r>
              <a:rPr lang="en-US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Rigorous</a:t>
            </a:r>
          </a:p>
          <a:p>
            <a:pPr marL="457200" indent="-457200">
              <a:buAutoNum type="alphaLcPeriod"/>
            </a:pPr>
            <a:r>
              <a:rPr lang="en-US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Coherent</a:t>
            </a:r>
          </a:p>
          <a:p>
            <a:pPr marL="457200" indent="-457200">
              <a:buAutoNum type="alphaLcPeriod"/>
            </a:pPr>
            <a:r>
              <a:rPr lang="en-US" sz="1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Concretised</a:t>
            </a:r>
            <a:endParaRPr lang="en-US" sz="1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457200" indent="-457200">
              <a:buAutoNum type="alphaLcPeriod"/>
            </a:pPr>
            <a:r>
              <a:rPr lang="en-US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Curiosity provoking</a:t>
            </a:r>
          </a:p>
          <a:p>
            <a:pPr marL="457200" indent="-457200">
              <a:buAutoNum type="alphaLcPeriod"/>
            </a:pPr>
            <a:r>
              <a:rPr lang="en-US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Memorable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In order to achieve better learning?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280025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Step 2: Create Mastery Statements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/>
              <a:t>What are the mastery statements for your subject to ensure that students have deep and rich knowledge?</a:t>
            </a:r>
          </a:p>
          <a:p>
            <a:r>
              <a:rPr lang="en-US" sz="1600" dirty="0"/>
              <a:t>What are the mastery statements for your subject to ensure that students have technical proficiency?</a:t>
            </a:r>
          </a:p>
          <a:p>
            <a:r>
              <a:rPr lang="en-US" sz="1600" dirty="0"/>
              <a:t>Have you covered knowledge THAT and knowledge of </a:t>
            </a:r>
            <a:r>
              <a:rPr lang="en-US" sz="1600" dirty="0" smtClean="0"/>
              <a:t>HOW?</a:t>
            </a:r>
            <a:endParaRPr lang="en-US" sz="1600" dirty="0"/>
          </a:p>
          <a:p>
            <a:r>
              <a:rPr lang="en-US" sz="1600" dirty="0"/>
              <a:t>How can students achieve fluency in each mastery statement</a:t>
            </a:r>
            <a:r>
              <a:rPr lang="en-US" sz="1600" dirty="0" smtClean="0"/>
              <a:t>?</a:t>
            </a:r>
          </a:p>
          <a:p>
            <a:r>
              <a:rPr lang="en-US" sz="1600" dirty="0" smtClean="0"/>
              <a:t>What does excellence look like for each mastery statement?</a:t>
            </a:r>
          </a:p>
          <a:p>
            <a:r>
              <a:rPr lang="en-US" sz="1600" dirty="0" smtClean="0"/>
              <a:t>Have you differentiated between threshold concepts and progression concepts?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Threshold concepts are the basics that you need every student to be fluent in: your subject’s equivalent of driving a car.  Progression concepts are the concepts that extend students’ knowledge and technical proficiency in your subject.  100% of students should grasp the threshold concepts; if your progression concepts are sufficiently challenging only a small percentage should grasp them at the top end. The new grade 9 will be aimed at the top 3% of the student population.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lnSpc>
                <a:spcPct val="120000"/>
              </a:lnSpc>
              <a:buNone/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717743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Step 3: </a:t>
            </a:r>
            <a:r>
              <a:rPr lang="en-US" sz="3200" dirty="0" smtClean="0"/>
              <a:t>Design</a:t>
            </a:r>
            <a:r>
              <a:rPr lang="en-US" sz="3200" dirty="0" smtClean="0"/>
              <a:t> </a:t>
            </a:r>
            <a:r>
              <a:rPr lang="en-US" sz="3200" dirty="0" smtClean="0"/>
              <a:t>a progression flight </a:t>
            </a:r>
            <a:r>
              <a:rPr lang="en-US" sz="3200" dirty="0" smtClean="0"/>
              <a:t>path aligned with ambitious outcomes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What does progression look like through the mastery statements?</a:t>
            </a:r>
          </a:p>
          <a:p>
            <a:r>
              <a:rPr lang="en-US" sz="1600" dirty="0" smtClean="0"/>
              <a:t>Are there threshold and progression mastery statements?</a:t>
            </a:r>
          </a:p>
          <a:p>
            <a:r>
              <a:rPr lang="en-US" sz="1600" dirty="0" smtClean="0"/>
              <a:t>Does your ‘Flight Path’ challenge students, allowin</a:t>
            </a:r>
            <a:r>
              <a:rPr lang="en-US" sz="1600" dirty="0"/>
              <a:t>g</a:t>
            </a:r>
            <a:r>
              <a:rPr lang="en-US" sz="1600" dirty="0" smtClean="0"/>
              <a:t> them to develop GCSE, A Level and undergraduate understanding and proficiency?</a:t>
            </a:r>
          </a:p>
          <a:p>
            <a:r>
              <a:rPr lang="en-US" sz="1600" dirty="0" smtClean="0"/>
              <a:t>Does your ‘Flight Path’ allow students to develop higher-order skills such as extended abstract thinking?</a:t>
            </a:r>
          </a:p>
          <a:p>
            <a:r>
              <a:rPr lang="en-US" sz="1600" dirty="0" smtClean="0"/>
              <a:t>How do you ensure that progression is :</a:t>
            </a:r>
          </a:p>
          <a:p>
            <a:pPr marL="457200" indent="-457200">
              <a:buAutoNum type="alphaLcPeriod"/>
            </a:pPr>
            <a:r>
              <a:rPr lang="en-US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Clear  </a:t>
            </a:r>
          </a:p>
          <a:p>
            <a:pPr marL="457200" indent="-457200">
              <a:buAutoNum type="alphaLcPeriod"/>
            </a:pPr>
            <a:r>
              <a:rPr lang="en-US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Meaningful to mastery of your subject</a:t>
            </a:r>
          </a:p>
          <a:p>
            <a:pPr marL="457200" indent="-457200">
              <a:buAutoNum type="alphaLcPeriod"/>
            </a:pPr>
            <a:r>
              <a:rPr lang="en-US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Embedded so mastery is not ephemeral </a:t>
            </a:r>
          </a:p>
          <a:p>
            <a:pPr marL="457200" indent="-457200">
              <a:buAutoNum type="alphaLcPeriod"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7179217"/>
              </p:ext>
            </p:extLst>
          </p:nvPr>
        </p:nvGraphicFramePr>
        <p:xfrm>
          <a:off x="1194052" y="4711312"/>
          <a:ext cx="6969615" cy="16066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3923"/>
                <a:gridCol w="1393923"/>
                <a:gridCol w="1393923"/>
                <a:gridCol w="1393923"/>
                <a:gridCol w="1393923"/>
              </a:tblGrid>
              <a:tr h="535541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Developing</a:t>
                      </a:r>
                      <a:endParaRPr lang="en-US" sz="1400" dirty="0"/>
                    </a:p>
                  </a:txBody>
                  <a:tcP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Establishing</a:t>
                      </a:r>
                    </a:p>
                    <a:p>
                      <a:pPr algn="ctr"/>
                      <a:r>
                        <a:rPr lang="en-US" sz="1400" dirty="0" smtClean="0"/>
                        <a:t>THRESHOLD</a:t>
                      </a:r>
                      <a:endParaRPr lang="en-US" sz="1400" dirty="0"/>
                    </a:p>
                  </a:txBody>
                  <a:tcP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Extending</a:t>
                      </a:r>
                    </a:p>
                    <a:p>
                      <a:pPr algn="ctr"/>
                      <a:r>
                        <a:rPr lang="en-US" sz="1400" dirty="0" smtClean="0"/>
                        <a:t>PROGRESSION</a:t>
                      </a:r>
                      <a:endParaRPr lang="en-US" sz="1400" dirty="0"/>
                    </a:p>
                  </a:txBody>
                  <a:tcP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Connecting</a:t>
                      </a:r>
                    </a:p>
                    <a:p>
                      <a:pPr algn="ctr"/>
                      <a:r>
                        <a:rPr lang="en-US" sz="1400" dirty="0" smtClean="0"/>
                        <a:t>PROGRESSION</a:t>
                      </a:r>
                      <a:endParaRPr lang="en-US" sz="1400" dirty="0"/>
                    </a:p>
                  </a:txBody>
                  <a:tcPr>
                    <a:solidFill>
                      <a:srgbClr val="F79646"/>
                    </a:solidFill>
                  </a:tcPr>
                </a:tc>
              </a:tr>
              <a:tr h="53554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Mastery Statement</a:t>
                      </a:r>
                      <a:r>
                        <a:rPr lang="en-US" sz="1400" baseline="0" dirty="0" smtClean="0"/>
                        <a:t> 1</a:t>
                      </a:r>
                      <a:endParaRPr lang="en-US" sz="1400" dirty="0"/>
                    </a:p>
                  </a:txBody>
                  <a:tcP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rgbClr val="F79646"/>
                    </a:solidFill>
                  </a:tcPr>
                </a:tc>
              </a:tr>
              <a:tr h="535541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Mastery Statement</a:t>
                      </a:r>
                      <a:r>
                        <a:rPr lang="en-US" sz="1400" baseline="0" dirty="0" smtClean="0"/>
                        <a:t> 2</a:t>
                      </a:r>
                      <a:endParaRPr lang="en-US" sz="1400" dirty="0" smtClean="0"/>
                    </a:p>
                  </a:txBody>
                  <a:tcP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rgbClr val="F7964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6326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Mastery through Amended Blooms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2306322"/>
              </p:ext>
            </p:extLst>
          </p:nvPr>
        </p:nvGraphicFramePr>
        <p:xfrm>
          <a:off x="457200" y="1600200"/>
          <a:ext cx="8229600" cy="394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Developing</a:t>
                      </a:r>
                      <a:endParaRPr lang="en-US" dirty="0"/>
                    </a:p>
                  </a:txBody>
                  <a:tcP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Establishing</a:t>
                      </a:r>
                      <a:endParaRPr lang="en-US" dirty="0"/>
                    </a:p>
                  </a:txBody>
                  <a:tcP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Extending</a:t>
                      </a:r>
                      <a:endParaRPr lang="en-US" dirty="0"/>
                    </a:p>
                  </a:txBody>
                  <a:tcP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Connecting</a:t>
                      </a:r>
                      <a:endParaRPr lang="en-US" dirty="0"/>
                    </a:p>
                  </a:txBody>
                  <a:tcPr>
                    <a:solidFill>
                      <a:srgbClr val="F7964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Rich Knowledge</a:t>
                      </a:r>
                      <a:endParaRPr lang="en-US" dirty="0"/>
                    </a:p>
                  </a:txBody>
                  <a:tcP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7964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Deep</a:t>
                      </a:r>
                    </a:p>
                    <a:p>
                      <a:pPr algn="ctr"/>
                      <a:r>
                        <a:rPr lang="en-US" dirty="0" smtClean="0"/>
                        <a:t>Understanding</a:t>
                      </a:r>
                      <a:endParaRPr lang="en-US" dirty="0"/>
                    </a:p>
                  </a:txBody>
                  <a:tcP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7964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Proficient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Application</a:t>
                      </a:r>
                      <a:endParaRPr lang="en-US" dirty="0"/>
                    </a:p>
                  </a:txBody>
                  <a:tcP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7964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Critical Analysis</a:t>
                      </a:r>
                      <a:endParaRPr lang="en-US" dirty="0"/>
                    </a:p>
                  </a:txBody>
                  <a:tcP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7964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Textured</a:t>
                      </a:r>
                    </a:p>
                    <a:p>
                      <a:pPr algn="ctr"/>
                      <a:r>
                        <a:rPr lang="en-US" dirty="0" smtClean="0"/>
                        <a:t>Evaluation</a:t>
                      </a:r>
                      <a:endParaRPr lang="en-US" dirty="0"/>
                    </a:p>
                  </a:txBody>
                  <a:tcP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7964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Non-contextual</a:t>
                      </a:r>
                    </a:p>
                    <a:p>
                      <a:pPr algn="ctr"/>
                      <a:r>
                        <a:rPr lang="en-US" dirty="0" smtClean="0"/>
                        <a:t>Connection</a:t>
                      </a:r>
                      <a:endParaRPr lang="en-US" dirty="0"/>
                    </a:p>
                  </a:txBody>
                  <a:tcP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79646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18917" y="5709408"/>
            <a:ext cx="720678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Consider meshing SOLO with Blooms so students’ final step in understanding is to connect to wider knowledge and demonstrate understanding out of context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423177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Mastery through SOLO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1781026"/>
              </p:ext>
            </p:extLst>
          </p:nvPr>
        </p:nvGraphicFramePr>
        <p:xfrm>
          <a:off x="1303843" y="1641412"/>
          <a:ext cx="658368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Developing</a:t>
                      </a:r>
                      <a:endParaRPr lang="en-US" dirty="0"/>
                    </a:p>
                  </a:txBody>
                  <a:tcP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Establishing</a:t>
                      </a:r>
                      <a:endParaRPr lang="en-US" dirty="0"/>
                    </a:p>
                  </a:txBody>
                  <a:tcP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Extending</a:t>
                      </a:r>
                      <a:endParaRPr lang="en-US" dirty="0"/>
                    </a:p>
                  </a:txBody>
                  <a:tcP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Connecting</a:t>
                      </a:r>
                      <a:endParaRPr lang="en-US" dirty="0"/>
                    </a:p>
                  </a:txBody>
                  <a:tcPr>
                    <a:solidFill>
                      <a:srgbClr val="F7964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Uni</a:t>
                      </a:r>
                      <a:r>
                        <a:rPr lang="en-US" dirty="0" smtClean="0"/>
                        <a:t>-Structural</a:t>
                      </a:r>
                      <a:endParaRPr lang="en-US" dirty="0"/>
                    </a:p>
                  </a:txBody>
                  <a:tcP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Multi-Structural</a:t>
                      </a:r>
                      <a:endParaRPr lang="en-US" dirty="0"/>
                    </a:p>
                  </a:txBody>
                  <a:tcP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Relational</a:t>
                      </a:r>
                      <a:endParaRPr lang="en-US" dirty="0"/>
                    </a:p>
                  </a:txBody>
                  <a:tcP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Extended Abstract</a:t>
                      </a:r>
                      <a:endParaRPr lang="en-US" dirty="0"/>
                    </a:p>
                  </a:txBody>
                  <a:tcPr>
                    <a:solidFill>
                      <a:srgbClr val="F7964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6265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might progression look like?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1164482"/>
              </p:ext>
            </p:extLst>
          </p:nvPr>
        </p:nvGraphicFramePr>
        <p:xfrm>
          <a:off x="457199" y="1600200"/>
          <a:ext cx="7771756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2939"/>
                <a:gridCol w="1942939"/>
                <a:gridCol w="1942939"/>
                <a:gridCol w="194293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LS2 Level</a:t>
                      </a:r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Previous</a:t>
                      </a:r>
                      <a:r>
                        <a:rPr lang="en-US" baseline="0" dirty="0" smtClean="0"/>
                        <a:t> Expected Progress to GCSE</a:t>
                      </a:r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Mastery Assessment</a:t>
                      </a:r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New GCSE Grade</a:t>
                      </a:r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Connecting</a:t>
                      </a:r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8-9</a:t>
                      </a:r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Extending</a:t>
                      </a:r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6-7</a:t>
                      </a:r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Establishing</a:t>
                      </a:r>
                    </a:p>
                    <a:p>
                      <a:pPr algn="ctr"/>
                      <a:r>
                        <a:rPr lang="en-US" dirty="0" smtClean="0"/>
                        <a:t>THRESHOLD</a:t>
                      </a:r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4-5</a:t>
                      </a:r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Developing</a:t>
                      </a:r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1-3</a:t>
                      </a:r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61487" y="4374791"/>
            <a:ext cx="677353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Question: If 100% of students need to gain threshold concepts, where should these be set?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474086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Mastery of Linear Assessment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smtClean="0"/>
              <a:t>“</a:t>
            </a:r>
            <a:r>
              <a:rPr lang="en-US" sz="1600" i="1" dirty="0" smtClean="0"/>
              <a:t>Assessments... are the roadmap to </a:t>
            </a:r>
            <a:r>
              <a:rPr lang="en-US" sz="1600" i="1" dirty="0" err="1" smtClean="0"/>
              <a:t>rigour</a:t>
            </a:r>
            <a:r>
              <a:rPr lang="en-US" sz="1600" dirty="0" smtClean="0"/>
              <a:t>.” </a:t>
            </a:r>
            <a:r>
              <a:rPr lang="en-US" sz="1600" dirty="0" err="1" smtClean="0"/>
              <a:t>Bam</a:t>
            </a:r>
            <a:r>
              <a:rPr lang="en-US" sz="1600" dirty="0" err="1" smtClean="0"/>
              <a:t>brick</a:t>
            </a:r>
            <a:r>
              <a:rPr lang="en-US" sz="1600" dirty="0" smtClean="0"/>
              <a:t> </a:t>
            </a:r>
            <a:r>
              <a:rPr lang="en-US" sz="1600" dirty="0" err="1" smtClean="0"/>
              <a:t>Santoyo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Assessments </a:t>
            </a:r>
            <a:r>
              <a:rPr lang="en-US" sz="1600" dirty="0" smtClean="0"/>
              <a:t>which prepare for the linear curriculum in KS4-5:</a:t>
            </a:r>
          </a:p>
          <a:p>
            <a:r>
              <a:rPr lang="en-US" sz="1600" dirty="0" smtClean="0"/>
              <a:t>Extended writing </a:t>
            </a:r>
            <a:endParaRPr lang="en-US" sz="1600" dirty="0"/>
          </a:p>
          <a:p>
            <a:r>
              <a:rPr lang="en-US" sz="1600" dirty="0" smtClean="0"/>
              <a:t>Exam based questions</a:t>
            </a:r>
          </a:p>
          <a:p>
            <a:r>
              <a:rPr lang="en-US" sz="1600" dirty="0" smtClean="0"/>
              <a:t>Recall tests of rich, deep and coherent knowledge</a:t>
            </a:r>
          </a:p>
          <a:p>
            <a:r>
              <a:rPr lang="en-US" sz="1600" dirty="0" smtClean="0"/>
              <a:t>Literacy </a:t>
            </a:r>
            <a:r>
              <a:rPr lang="en-US" sz="1600" dirty="0" smtClean="0"/>
              <a:t>marking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But consider use of high-level multiple choice in hinge assessments to assess students’ understanding: example from </a:t>
            </a:r>
            <a:r>
              <a:rPr lang="en-US" sz="1600" dirty="0" err="1" smtClean="0"/>
              <a:t>Bambrick</a:t>
            </a:r>
            <a:r>
              <a:rPr lang="en-US" sz="1600" dirty="0" smtClean="0"/>
              <a:t> </a:t>
            </a:r>
            <a:r>
              <a:rPr lang="en-US" sz="1600" dirty="0" err="1" smtClean="0"/>
              <a:t>Santoyo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The description of Macbeth’s “barren </a:t>
            </a:r>
            <a:r>
              <a:rPr lang="en-US" sz="1600" dirty="0" err="1" smtClean="0"/>
              <a:t>sceptre</a:t>
            </a:r>
            <a:r>
              <a:rPr lang="en-US" sz="1600" dirty="0" smtClean="0"/>
              <a:t>” contributes to the unity of the passage in 	which of the following ways?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See </a:t>
            </a:r>
            <a:r>
              <a:rPr lang="en-US" sz="1600" i="1" dirty="0" smtClean="0"/>
              <a:t>Exemplar KS3 History Assessment </a:t>
            </a:r>
            <a:r>
              <a:rPr lang="en-US" sz="1600" dirty="0" smtClean="0">
                <a:hlinkClick r:id="rId2"/>
              </a:rPr>
              <a:t>@lovelearningideas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11505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551</TotalTime>
  <Words>1137</Words>
  <Application>Microsoft Macintosh PowerPoint</Application>
  <PresentationFormat>On-screen Show (4:3)</PresentationFormat>
  <Paragraphs>181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Strategies for Mastery Curriculum &amp; Assessment</vt:lpstr>
      <vt:lpstr>What is a mastery curriculum?</vt:lpstr>
      <vt:lpstr>Step 1: Build a Powerful Knowledge Curriculum</vt:lpstr>
      <vt:lpstr>Step 2: Create Mastery Statements</vt:lpstr>
      <vt:lpstr>Step 3: Design a progression flight path aligned with ambitious outcomes</vt:lpstr>
      <vt:lpstr>Mastery through Amended Blooms</vt:lpstr>
      <vt:lpstr>Mastery through SOLO</vt:lpstr>
      <vt:lpstr>What might progression look like?</vt:lpstr>
      <vt:lpstr>Mastery of Linear Assessment</vt:lpstr>
      <vt:lpstr>Step 4: Build in Extended Practice to Embed Learning  What is the sequence for optimal instruction?</vt:lpstr>
      <vt:lpstr>Mastery Learning </vt:lpstr>
      <vt:lpstr>5. Develop Embedded Mastery Tracking</vt:lpstr>
      <vt:lpstr>Mastery Strategies</vt:lpstr>
      <vt:lpstr>Purposes of Assessment: Ofsted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Assessment Strategies</dc:title>
  <dc:creator>Ruth Powley</dc:creator>
  <cp:lastModifiedBy>Ruth Powley</cp:lastModifiedBy>
  <cp:revision>42</cp:revision>
  <dcterms:created xsi:type="dcterms:W3CDTF">2014-09-04T08:06:04Z</dcterms:created>
  <dcterms:modified xsi:type="dcterms:W3CDTF">2014-10-30T11:11:37Z</dcterms:modified>
</cp:coreProperties>
</file>