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2" r:id="rId5"/>
    <p:sldId id="258" r:id="rId6"/>
    <p:sldId id="259" r:id="rId7"/>
    <p:sldId id="260"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04"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0C3EA21-7454-B145-8FBE-1FF77BF7C831}" type="datetimeFigureOut">
              <a:rPr lang="en-US" smtClean="0"/>
              <a:t>31/10/14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38083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C3EA21-7454-B145-8FBE-1FF77BF7C831}" type="datetimeFigureOut">
              <a:rPr lang="en-US" smtClean="0"/>
              <a:t>31/10/14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2495190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C3EA21-7454-B145-8FBE-1FF77BF7C831}" type="datetimeFigureOut">
              <a:rPr lang="en-US" smtClean="0"/>
              <a:t>31/10/14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183593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C3EA21-7454-B145-8FBE-1FF77BF7C831}" type="datetimeFigureOut">
              <a:rPr lang="en-US" smtClean="0"/>
              <a:t>31/10/14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212181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0C3EA21-7454-B145-8FBE-1FF77BF7C831}" type="datetimeFigureOut">
              <a:rPr lang="en-US" smtClean="0"/>
              <a:t>31/10/14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120724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0C3EA21-7454-B145-8FBE-1FF77BF7C831}" type="datetimeFigureOut">
              <a:rPr lang="en-US" smtClean="0"/>
              <a:t>31/10/14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289642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0C3EA21-7454-B145-8FBE-1FF77BF7C831}" type="datetimeFigureOut">
              <a:rPr lang="en-US" smtClean="0"/>
              <a:t>31/10/14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279333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0C3EA21-7454-B145-8FBE-1FF77BF7C831}" type="datetimeFigureOut">
              <a:rPr lang="en-US" smtClean="0"/>
              <a:t>31/10/14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320342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3EA21-7454-B145-8FBE-1FF77BF7C831}" type="datetimeFigureOut">
              <a:rPr lang="en-US" smtClean="0"/>
              <a:t>31/10/14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167717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0C3EA21-7454-B145-8FBE-1FF77BF7C831}" type="datetimeFigureOut">
              <a:rPr lang="en-US" smtClean="0"/>
              <a:t>31/10/14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294807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0C3EA21-7454-B145-8FBE-1FF77BF7C831}" type="datetimeFigureOut">
              <a:rPr lang="en-US" smtClean="0"/>
              <a:t>31/10/14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EAB86-E50E-0C46-9623-F653DDFA99F9}" type="slidenum">
              <a:rPr lang="en-US" smtClean="0"/>
              <a:t>‹#›</a:t>
            </a:fld>
            <a:endParaRPr lang="en-US"/>
          </a:p>
        </p:txBody>
      </p:sp>
    </p:spTree>
    <p:extLst>
      <p:ext uri="{BB962C8B-B14F-4D97-AF65-F5344CB8AC3E}">
        <p14:creationId xmlns:p14="http://schemas.microsoft.com/office/powerpoint/2010/main" val="25618794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3EA21-7454-B145-8FBE-1FF77BF7C831}" type="datetimeFigureOut">
              <a:rPr lang="en-US" smtClean="0"/>
              <a:t>31/10/14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EAB86-E50E-0C46-9623-F653DDFA99F9}" type="slidenum">
              <a:rPr lang="en-US" smtClean="0"/>
              <a:t>‹#›</a:t>
            </a:fld>
            <a:endParaRPr lang="en-US"/>
          </a:p>
        </p:txBody>
      </p:sp>
    </p:spTree>
    <p:extLst>
      <p:ext uri="{BB962C8B-B14F-4D97-AF65-F5344CB8AC3E}">
        <p14:creationId xmlns:p14="http://schemas.microsoft.com/office/powerpoint/2010/main" val="242065227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makes Great Teaching</a:t>
            </a:r>
            <a:endParaRPr lang="en-US" dirty="0"/>
          </a:p>
        </p:txBody>
      </p:sp>
      <p:sp>
        <p:nvSpPr>
          <p:cNvPr id="3" name="Subtitle 2"/>
          <p:cNvSpPr>
            <a:spLocks noGrp="1"/>
          </p:cNvSpPr>
          <p:nvPr>
            <p:ph type="subTitle" idx="1"/>
          </p:nvPr>
        </p:nvSpPr>
        <p:spPr/>
        <p:txBody>
          <a:bodyPr/>
          <a:lstStyle/>
          <a:p>
            <a:r>
              <a:rPr lang="en-US" dirty="0" smtClean="0"/>
              <a:t>Sutton Trust Report Oct 2014</a:t>
            </a:r>
            <a:endParaRPr lang="en-US" dirty="0"/>
          </a:p>
        </p:txBody>
      </p:sp>
    </p:spTree>
    <p:extLst>
      <p:ext uri="{BB962C8B-B14F-4D97-AF65-F5344CB8AC3E}">
        <p14:creationId xmlns:p14="http://schemas.microsoft.com/office/powerpoint/2010/main" val="453012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makes great teaching?</a:t>
            </a:r>
            <a:endParaRPr lang="en-US" sz="2800" dirty="0"/>
          </a:p>
        </p:txBody>
      </p:sp>
      <p:sp>
        <p:nvSpPr>
          <p:cNvPr id="3" name="Content Placeholder 2"/>
          <p:cNvSpPr>
            <a:spLocks noGrp="1"/>
          </p:cNvSpPr>
          <p:nvPr>
            <p:ph idx="1"/>
          </p:nvPr>
        </p:nvSpPr>
        <p:spPr>
          <a:xfrm>
            <a:off x="457200" y="1234616"/>
            <a:ext cx="8229600" cy="5279455"/>
          </a:xfrm>
        </p:spPr>
        <p:txBody>
          <a:bodyPr>
            <a:normAutofit lnSpcReduction="10000"/>
          </a:bodyPr>
          <a:lstStyle/>
          <a:p>
            <a:pPr marL="0" indent="0">
              <a:buNone/>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Great teaching is defined as that which leads to improved student progress </a:t>
            </a:r>
            <a:r>
              <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 high achievement by students in valued outcomes</a:t>
            </a:r>
          </a:p>
          <a:p>
            <a:pPr marL="0" indent="0">
              <a:buNone/>
            </a:pPr>
            <a:r>
              <a:rPr lang="en-US" sz="1800" dirty="0" smtClean="0">
                <a:effectLst/>
              </a:rPr>
              <a:t>There are 6 common components that should be considered when assessing teaching quality:</a:t>
            </a:r>
          </a:p>
          <a:p>
            <a:pPr>
              <a:buAutoNum type="arabicPeriod"/>
            </a:pPr>
            <a:r>
              <a:rPr lang="en-US" sz="1800" dirty="0" smtClean="0"/>
              <a:t>Deep knowledge of the subject and understanding of student misconceptions in the subject (strong evidence of impact)</a:t>
            </a:r>
          </a:p>
          <a:p>
            <a:pPr>
              <a:buAutoNum type="arabicPeriod"/>
            </a:pPr>
            <a:r>
              <a:rPr lang="en-US" sz="1800" dirty="0" smtClean="0"/>
              <a:t>Quality of instruction (strong evidence of impact)</a:t>
            </a:r>
          </a:p>
          <a:p>
            <a:pPr marL="0" indent="0">
              <a:buNone/>
            </a:pPr>
            <a:endParaRPr lang="en-US" sz="1800" dirty="0" smtClean="0"/>
          </a:p>
          <a:p>
            <a:pPr marL="0" indent="0">
              <a:buNone/>
            </a:pPr>
            <a:endParaRPr lang="en-US" sz="1800" dirty="0"/>
          </a:p>
          <a:p>
            <a:pPr marL="0" indent="0">
              <a:buNone/>
            </a:pPr>
            <a:endParaRPr lang="en-US" sz="1800" dirty="0" smtClean="0"/>
          </a:p>
          <a:p>
            <a:pPr>
              <a:buAutoNum type="arabicPeriod"/>
            </a:pPr>
            <a:endParaRPr lang="en-US" sz="1800" dirty="0" smtClean="0"/>
          </a:p>
          <a:p>
            <a:pPr>
              <a:buAutoNum type="arabicPeriod"/>
            </a:pPr>
            <a:r>
              <a:rPr lang="en-US" sz="1800" dirty="0" smtClean="0"/>
              <a:t>Classroom climate: a classroom that is constantly demanding more, and which  values effort over ability, and grit (moderate evidence of impact)</a:t>
            </a:r>
          </a:p>
          <a:p>
            <a:pPr>
              <a:buAutoNum type="arabicPeriod"/>
            </a:pPr>
            <a:r>
              <a:rPr lang="en-US" sz="1800" dirty="0" smtClean="0"/>
              <a:t>Classroom management: efficient use of lesson time (moderate evidence of impact)</a:t>
            </a:r>
          </a:p>
          <a:p>
            <a:pPr>
              <a:buAutoNum type="arabicPeriod"/>
            </a:pPr>
            <a:r>
              <a:rPr lang="en-US" sz="1800" dirty="0" smtClean="0"/>
              <a:t>Teacher beliefs: teachers’ abilities to make </a:t>
            </a:r>
            <a:r>
              <a:rPr lang="en-US" sz="1800" dirty="0" err="1" smtClean="0"/>
              <a:t>judgements</a:t>
            </a:r>
            <a:r>
              <a:rPr lang="en-US" sz="1800" dirty="0" smtClean="0"/>
              <a:t> about which technique to use (some evidence of impact)</a:t>
            </a:r>
          </a:p>
          <a:p>
            <a:pPr>
              <a:buAutoNum type="arabicPeriod"/>
            </a:pPr>
            <a:r>
              <a:rPr lang="en-US" sz="1800" dirty="0" smtClean="0"/>
              <a:t>Professional </a:t>
            </a:r>
            <a:r>
              <a:rPr lang="en-US" sz="1800" dirty="0" err="1" smtClean="0"/>
              <a:t>behaviours</a:t>
            </a:r>
            <a:r>
              <a:rPr lang="en-US" sz="1800" dirty="0" smtClean="0"/>
              <a:t> such as CPD (some evidence of impact)</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1803860328"/>
              </p:ext>
            </p:extLst>
          </p:nvPr>
        </p:nvGraphicFramePr>
        <p:xfrm>
          <a:off x="457200" y="3278320"/>
          <a:ext cx="8350200" cy="822960"/>
        </p:xfrm>
        <a:graphic>
          <a:graphicData uri="http://schemas.openxmlformats.org/drawingml/2006/table">
            <a:tbl>
              <a:tblPr firstRow="1" bandRow="1">
                <a:tableStyleId>{5C22544A-7EE6-4342-B048-85BDC9FD1C3A}</a:tableStyleId>
              </a:tblPr>
              <a:tblGrid>
                <a:gridCol w="1391700"/>
                <a:gridCol w="1391700"/>
                <a:gridCol w="1391700"/>
                <a:gridCol w="1391700"/>
                <a:gridCol w="1391700"/>
                <a:gridCol w="1391700"/>
              </a:tblGrid>
              <a:tr h="370840">
                <a:tc>
                  <a:txBody>
                    <a:bodyPr/>
                    <a:lstStyle/>
                    <a:p>
                      <a:r>
                        <a:rPr lang="en-US" sz="1200" b="0" dirty="0" smtClean="0"/>
                        <a:t>Effective questioning</a:t>
                      </a:r>
                      <a:endParaRPr lang="en-US" sz="1200" b="0" dirty="0"/>
                    </a:p>
                  </a:txBody>
                  <a:tcPr>
                    <a:solidFill>
                      <a:srgbClr val="F79646"/>
                    </a:solidFill>
                  </a:tcPr>
                </a:tc>
                <a:tc>
                  <a:txBody>
                    <a:bodyPr/>
                    <a:lstStyle/>
                    <a:p>
                      <a:r>
                        <a:rPr lang="en-US" sz="1200" b="0" dirty="0" smtClean="0"/>
                        <a:t>Effective use of assessment</a:t>
                      </a:r>
                      <a:endParaRPr lang="en-US" sz="1200" b="0" dirty="0"/>
                    </a:p>
                  </a:txBody>
                  <a:tcPr>
                    <a:solidFill>
                      <a:srgbClr val="F79646"/>
                    </a:solidFill>
                  </a:tcPr>
                </a:tc>
                <a:tc>
                  <a:txBody>
                    <a:bodyPr/>
                    <a:lstStyle/>
                    <a:p>
                      <a:r>
                        <a:rPr lang="en-US" sz="1200" b="0" dirty="0" smtClean="0"/>
                        <a:t>Reviewing</a:t>
                      </a:r>
                      <a:r>
                        <a:rPr lang="en-US" sz="1200" b="0" baseline="0" dirty="0" smtClean="0"/>
                        <a:t> previous learning</a:t>
                      </a:r>
                      <a:endParaRPr lang="en-US" sz="1200" b="0" dirty="0"/>
                    </a:p>
                  </a:txBody>
                  <a:tcPr>
                    <a:solidFill>
                      <a:srgbClr val="F79646"/>
                    </a:solidFill>
                  </a:tcPr>
                </a:tc>
                <a:tc>
                  <a:txBody>
                    <a:bodyPr/>
                    <a:lstStyle/>
                    <a:p>
                      <a:r>
                        <a:rPr lang="en-US" sz="1200" b="0" dirty="0" smtClean="0"/>
                        <a:t>Providing model responses</a:t>
                      </a:r>
                      <a:endParaRPr lang="en-US" sz="1200" b="0" dirty="0"/>
                    </a:p>
                  </a:txBody>
                  <a:tcPr>
                    <a:solidFill>
                      <a:srgbClr val="F79646"/>
                    </a:solidFill>
                  </a:tcPr>
                </a:tc>
                <a:tc>
                  <a:txBody>
                    <a:bodyPr/>
                    <a:lstStyle/>
                    <a:p>
                      <a:r>
                        <a:rPr lang="en-US" sz="1200" b="0" dirty="0" smtClean="0"/>
                        <a:t>Giving adequate</a:t>
                      </a:r>
                      <a:r>
                        <a:rPr lang="en-US" sz="1200" b="0" baseline="0" dirty="0" smtClean="0"/>
                        <a:t> time to embed skills</a:t>
                      </a:r>
                      <a:endParaRPr lang="en-US" sz="1200" b="0" dirty="0"/>
                    </a:p>
                  </a:txBody>
                  <a:tcPr>
                    <a:solidFill>
                      <a:srgbClr val="F79646"/>
                    </a:solidFill>
                  </a:tcPr>
                </a:tc>
                <a:tc>
                  <a:txBody>
                    <a:bodyPr/>
                    <a:lstStyle/>
                    <a:p>
                      <a:r>
                        <a:rPr lang="en-US" sz="1200" b="0" dirty="0" smtClean="0"/>
                        <a:t>Progressively</a:t>
                      </a:r>
                      <a:r>
                        <a:rPr lang="en-US" sz="1200" b="0" baseline="0" dirty="0" smtClean="0"/>
                        <a:t> introducing new learning (scaffolding)</a:t>
                      </a:r>
                      <a:endParaRPr lang="en-US" sz="1200" b="0" dirty="0"/>
                    </a:p>
                  </a:txBody>
                  <a:tcPr>
                    <a:solidFill>
                      <a:srgbClr val="F79646"/>
                    </a:solidFill>
                  </a:tcPr>
                </a:tc>
              </a:tr>
            </a:tbl>
          </a:graphicData>
        </a:graphic>
      </p:graphicFrame>
    </p:spTree>
    <p:extLst>
      <p:ext uri="{BB962C8B-B14F-4D97-AF65-F5344CB8AC3E}">
        <p14:creationId xmlns:p14="http://schemas.microsoft.com/office/powerpoint/2010/main" val="14794230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a:bodyPr>
          <a:lstStyle/>
          <a:p>
            <a:pPr marL="0" indent="0">
              <a:buNone/>
            </a:pPr>
            <a:r>
              <a:rPr lang="en-US" sz="1800" dirty="0" smtClean="0"/>
              <a:t>“</a:t>
            </a:r>
            <a:r>
              <a:rPr lang="en-US" sz="1800" i="1" dirty="0" smtClean="0"/>
              <a:t>Unfortunately, little is known from existing high-quality research about what effective teachers do to generate greater gains in student learning.  Further research is needed to identify and more carefully define the skills and practices underlying these differences in teachers’ effectiveness</a:t>
            </a:r>
            <a:r>
              <a:rPr lang="en-US" sz="1800" dirty="0" smtClean="0"/>
              <a:t>.”</a:t>
            </a:r>
          </a:p>
          <a:p>
            <a:pPr marL="0" indent="0">
              <a:buNone/>
            </a:pPr>
            <a:r>
              <a:rPr lang="en-US" sz="1800" dirty="0" smtClean="0"/>
              <a:t>US National Mathematics Advisory Panel 2008</a:t>
            </a:r>
            <a:endParaRPr lang="en-US" sz="1800" dirty="0"/>
          </a:p>
        </p:txBody>
      </p:sp>
    </p:spTree>
    <p:extLst>
      <p:ext uri="{BB962C8B-B14F-4D97-AF65-F5344CB8AC3E}">
        <p14:creationId xmlns:p14="http://schemas.microsoft.com/office/powerpoint/2010/main" val="23762778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doesn’t work?</a:t>
            </a:r>
            <a:endParaRPr lang="en-US" sz="2800" dirty="0"/>
          </a:p>
        </p:txBody>
      </p:sp>
      <p:sp>
        <p:nvSpPr>
          <p:cNvPr id="3" name="Content Placeholder 2"/>
          <p:cNvSpPr>
            <a:spLocks noGrp="1"/>
          </p:cNvSpPr>
          <p:nvPr>
            <p:ph idx="1"/>
          </p:nvPr>
        </p:nvSpPr>
        <p:spPr/>
        <p:txBody>
          <a:bodyPr>
            <a:normAutofit/>
          </a:bodyPr>
          <a:lstStyle/>
          <a:p>
            <a:pPr>
              <a:buAutoNum type="arabicPeriod"/>
            </a:pPr>
            <a:r>
              <a:rPr lang="en-US" sz="1800" dirty="0" smtClean="0"/>
              <a:t>Overusing praise, which reinforces low expectations</a:t>
            </a:r>
          </a:p>
          <a:p>
            <a:pPr>
              <a:buAutoNum type="arabicPeriod"/>
            </a:pPr>
            <a:r>
              <a:rPr lang="en-US" sz="1800" dirty="0" smtClean="0"/>
              <a:t>Discovery learning “</a:t>
            </a:r>
            <a:r>
              <a:rPr lang="en-US" sz="1800" i="1" dirty="0" smtClean="0"/>
              <a:t>research evidence... broadly </a:t>
            </a:r>
            <a:r>
              <a:rPr lang="en-US" sz="1800" i="1" dirty="0" err="1" smtClean="0"/>
              <a:t>favours</a:t>
            </a:r>
            <a:r>
              <a:rPr lang="en-US" sz="1800" i="1" dirty="0" smtClean="0"/>
              <a:t> direct instruction</a:t>
            </a:r>
            <a:r>
              <a:rPr lang="en-US" sz="1800" dirty="0" smtClean="0"/>
              <a:t>.”</a:t>
            </a:r>
          </a:p>
          <a:p>
            <a:pPr>
              <a:buAutoNum type="arabicPeriod"/>
            </a:pPr>
            <a:r>
              <a:rPr lang="en-US" sz="1800" dirty="0" smtClean="0"/>
              <a:t>Grouping by ability “</a:t>
            </a:r>
            <a:r>
              <a:rPr lang="en-US" sz="1800" i="1" dirty="0" smtClean="0"/>
              <a:t>can create an exaggerated sense of within-group homogeneity and between-group heterogeneity in the teacher’s mind</a:t>
            </a:r>
            <a:r>
              <a:rPr lang="en-US" sz="1800" dirty="0" smtClean="0"/>
              <a:t>.”</a:t>
            </a:r>
          </a:p>
          <a:p>
            <a:pPr>
              <a:buAutoNum type="arabicPeriod"/>
            </a:pPr>
            <a:r>
              <a:rPr lang="en-US" sz="1800" dirty="0" smtClean="0"/>
              <a:t>Re-reading and highlighting to </a:t>
            </a:r>
            <a:r>
              <a:rPr lang="en-US" sz="1800" dirty="0" err="1" smtClean="0"/>
              <a:t>memorise</a:t>
            </a:r>
            <a:r>
              <a:rPr lang="en-US" sz="1800" dirty="0" smtClean="0"/>
              <a:t> key ideas</a:t>
            </a:r>
          </a:p>
          <a:p>
            <a:pPr>
              <a:buAutoNum type="arabicPeriod"/>
            </a:pPr>
            <a:r>
              <a:rPr lang="en-US" sz="1800" dirty="0" smtClean="0"/>
              <a:t>Addressing issues of confidence and low aspiration before teaching content: “</a:t>
            </a:r>
            <a:r>
              <a:rPr lang="en-US" sz="1800" i="1" dirty="0" smtClean="0"/>
              <a:t>start getting them to succeed and their motivation and confidence should increase</a:t>
            </a:r>
            <a:r>
              <a:rPr lang="en-US" sz="1800" dirty="0" smtClean="0"/>
              <a:t>.”</a:t>
            </a:r>
          </a:p>
          <a:p>
            <a:pPr>
              <a:buAutoNum type="arabicPeriod"/>
            </a:pPr>
            <a:r>
              <a:rPr lang="en-US" sz="1800" dirty="0" smtClean="0"/>
              <a:t>Presenting information to learners in their preferred learning style</a:t>
            </a:r>
          </a:p>
          <a:p>
            <a:pPr>
              <a:buAutoNum type="arabicPeriod"/>
            </a:pPr>
            <a:r>
              <a:rPr lang="en-US" sz="1800" dirty="0" smtClean="0"/>
              <a:t>Ensuring learners are always active, rather than listening passively “</a:t>
            </a:r>
            <a:r>
              <a:rPr lang="en-US" sz="1800" i="1" dirty="0" smtClean="0"/>
              <a:t>if you want students to remember something you have to get them to think about it.  This might be achieved by being ‘active’ or ‘passive</a:t>
            </a:r>
            <a:r>
              <a:rPr lang="en-US" sz="1800" dirty="0" smtClean="0"/>
              <a:t>’”</a:t>
            </a:r>
          </a:p>
          <a:p>
            <a:pPr>
              <a:buAutoNum type="arabicPeriod"/>
            </a:pPr>
            <a:endParaRPr lang="en-US" sz="1800" dirty="0"/>
          </a:p>
        </p:txBody>
      </p:sp>
    </p:spTree>
    <p:extLst>
      <p:ext uri="{BB962C8B-B14F-4D97-AF65-F5344CB8AC3E}">
        <p14:creationId xmlns:p14="http://schemas.microsoft.com/office/powerpoint/2010/main" val="20129621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frameworks could help us to capture great teaching?</a:t>
            </a:r>
            <a:endParaRPr lang="en-US" sz="2800" dirty="0"/>
          </a:p>
        </p:txBody>
      </p:sp>
      <p:sp>
        <p:nvSpPr>
          <p:cNvPr id="3" name="Content Placeholder 2"/>
          <p:cNvSpPr>
            <a:spLocks noGrp="1"/>
          </p:cNvSpPr>
          <p:nvPr>
            <p:ph idx="1"/>
          </p:nvPr>
        </p:nvSpPr>
        <p:spPr>
          <a:xfrm>
            <a:off x="457200" y="1600200"/>
            <a:ext cx="8229600" cy="4996179"/>
          </a:xfrm>
        </p:spPr>
        <p:txBody>
          <a:bodyPr>
            <a:normAutofit/>
          </a:bodyPr>
          <a:lstStyle/>
          <a:p>
            <a:r>
              <a:rPr lang="en-US" sz="1800" dirty="0" smtClean="0"/>
              <a:t>A low-stakes formative teacher evaluation system based on continuous assessment, feedback and dialogue, support and challenge, and professional learning to improve student learning, rather than a high-stakes test</a:t>
            </a:r>
          </a:p>
          <a:p>
            <a:r>
              <a:rPr lang="en-US" sz="1800" dirty="0" smtClean="0"/>
              <a:t>A range of measures, from multiple sources, using a variety of triangulated methods:</a:t>
            </a:r>
          </a:p>
          <a:p>
            <a:pPr>
              <a:buAutoNum type="arabicPeriod"/>
            </a:pPr>
            <a:r>
              <a:rPr lang="en-US" sz="1800" dirty="0" smtClean="0"/>
              <a:t>Classroom observations used as a formative development tool rather than a high-stakes evaluation.  Reliability can achieved by use of high quality observation protocols: involvement of the head teacher, trained observers, ongoing quality assurance and pooling results  (moderate validity)</a:t>
            </a:r>
          </a:p>
          <a:p>
            <a:pPr>
              <a:buFont typeface="Arial"/>
              <a:buAutoNum type="arabicPeriod"/>
            </a:pPr>
            <a:r>
              <a:rPr lang="en-US" sz="1800" dirty="0" smtClean="0"/>
              <a:t>‘Value-added’ models based on good outcome measures </a:t>
            </a:r>
            <a:r>
              <a:rPr lang="en-US" sz="1800" dirty="0" smtClean="0"/>
              <a:t>(moderate validity)</a:t>
            </a:r>
            <a:endParaRPr lang="en-US" sz="1800" dirty="0" smtClean="0"/>
          </a:p>
          <a:p>
            <a:pPr>
              <a:buFont typeface="Arial"/>
              <a:buAutoNum type="arabicPeriod"/>
            </a:pPr>
            <a:r>
              <a:rPr lang="en-US" sz="1800" dirty="0" smtClean="0"/>
              <a:t>Student ratings </a:t>
            </a:r>
            <a:r>
              <a:rPr lang="en-US" sz="1800" dirty="0" smtClean="0"/>
              <a:t>(moderate validity)</a:t>
            </a:r>
          </a:p>
          <a:p>
            <a:pPr>
              <a:buAutoNum type="arabicPeriod"/>
            </a:pPr>
            <a:r>
              <a:rPr lang="en-US" sz="1800" dirty="0" smtClean="0"/>
              <a:t>Head teacher </a:t>
            </a:r>
            <a:r>
              <a:rPr lang="en-US" sz="1800" dirty="0" err="1" smtClean="0"/>
              <a:t>judgement</a:t>
            </a:r>
            <a:r>
              <a:rPr lang="en-US" sz="1800" dirty="0" smtClean="0"/>
              <a:t> (limited validity)</a:t>
            </a:r>
          </a:p>
          <a:p>
            <a:pPr>
              <a:buAutoNum type="arabicPeriod"/>
            </a:pPr>
            <a:r>
              <a:rPr lang="en-US" sz="1800" dirty="0" smtClean="0"/>
              <a:t>Teacher self-reports (limited validity)</a:t>
            </a:r>
          </a:p>
          <a:p>
            <a:pPr>
              <a:buAutoNum type="arabicPeriod"/>
            </a:pPr>
            <a:r>
              <a:rPr lang="en-US" sz="1800" dirty="0" smtClean="0"/>
              <a:t>Analysis of teacher portfolios, lesson plans, students’ work (limited validity)</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7934161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1800" dirty="0" smtClean="0"/>
              <a:t>“</a:t>
            </a:r>
            <a:r>
              <a:rPr lang="en-US" sz="1800" i="1" dirty="0" smtClean="0"/>
              <a:t>We must be careful not to over-interpret. If we were to use the best classroom observation ratings, for example, to identify teachers as ‘above’ or ‘below’ average and compare this to their impact on student learning we would get it right about 60% of the time, compared with the 50% we would get by just tossing a coin. Therefore, these </a:t>
            </a:r>
            <a:r>
              <a:rPr lang="en-US" sz="1800" i="1" dirty="0" err="1" smtClean="0"/>
              <a:t>judgements</a:t>
            </a:r>
            <a:r>
              <a:rPr lang="en-US" sz="1800" i="1" dirty="0" smtClean="0"/>
              <a:t> need to be used with considerable caution</a:t>
            </a:r>
            <a:r>
              <a:rPr lang="en-US" sz="1800" dirty="0" smtClean="0"/>
              <a:t>...</a:t>
            </a:r>
            <a:r>
              <a:rPr lang="en-US" sz="1800" dirty="0" smtClean="0"/>
              <a:t> </a:t>
            </a:r>
            <a:r>
              <a:rPr lang="en-US" sz="1800" i="1" dirty="0"/>
              <a:t>And of course, this is a best-case: with regular teachers or principals using un-validated observation protocols and no quality assurance process to check </a:t>
            </a:r>
            <a:r>
              <a:rPr lang="en-US" sz="1800" i="1" dirty="0" err="1"/>
              <a:t>judgements</a:t>
            </a:r>
            <a:r>
              <a:rPr lang="en-US" sz="1800" i="1" dirty="0"/>
              <a:t> are aligned, the correlation will be much less, perhaps even negative</a:t>
            </a:r>
            <a:r>
              <a:rPr lang="en-US" sz="1800" dirty="0"/>
              <a:t> (Strong et al, 2011). </a:t>
            </a:r>
            <a:r>
              <a:rPr lang="en-US" sz="1800" dirty="0" smtClean="0"/>
              <a:t>”</a:t>
            </a:r>
          </a:p>
          <a:p>
            <a:pPr marL="0" indent="0">
              <a:buNone/>
            </a:pPr>
            <a:endParaRPr lang="en-US" sz="1800" dirty="0"/>
          </a:p>
          <a:p>
            <a:pPr marL="0" indent="0">
              <a:buNone/>
            </a:pPr>
            <a:r>
              <a:rPr lang="en-US" sz="1800" dirty="0" smtClean="0"/>
              <a:t>“</a:t>
            </a:r>
            <a:r>
              <a:rPr lang="en-US" sz="1800" i="1" dirty="0" smtClean="0"/>
              <a:t>Any successful </a:t>
            </a:r>
            <a:r>
              <a:rPr lang="en-US" sz="1800" i="1" dirty="0" err="1" smtClean="0"/>
              <a:t>programme</a:t>
            </a:r>
            <a:r>
              <a:rPr lang="en-US" sz="1800" i="1" dirty="0" smtClean="0"/>
              <a:t> of teacher observation...needs to address educational and political challenges dealing with issues of trust</a:t>
            </a:r>
            <a:r>
              <a:rPr lang="en-US" sz="1800" dirty="0" smtClean="0"/>
              <a:t>.” </a:t>
            </a:r>
          </a:p>
          <a:p>
            <a:endParaRPr lang="en-US" dirty="0"/>
          </a:p>
        </p:txBody>
      </p:sp>
    </p:spTree>
    <p:extLst>
      <p:ext uri="{BB962C8B-B14F-4D97-AF65-F5344CB8AC3E}">
        <p14:creationId xmlns:p14="http://schemas.microsoft.com/office/powerpoint/2010/main" val="23676874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could this promote better learning?</a:t>
            </a:r>
            <a:endParaRPr lang="en-US" sz="2800" dirty="0"/>
          </a:p>
        </p:txBody>
      </p:sp>
      <p:sp>
        <p:nvSpPr>
          <p:cNvPr id="3" name="Content Placeholder 2"/>
          <p:cNvSpPr>
            <a:spLocks noGrp="1"/>
          </p:cNvSpPr>
          <p:nvPr>
            <p:ph idx="1"/>
          </p:nvPr>
        </p:nvSpPr>
        <p:spPr/>
        <p:txBody>
          <a:bodyPr>
            <a:normAutofit/>
          </a:bodyPr>
          <a:lstStyle/>
          <a:p>
            <a:r>
              <a:rPr lang="en-US" sz="1800" dirty="0" smtClean="0"/>
              <a:t>Teacher learning can have a sizeable impact on student outcomes</a:t>
            </a:r>
          </a:p>
          <a:p>
            <a:r>
              <a:rPr lang="en-US" sz="1800" dirty="0"/>
              <a:t>The observation/feedback routine should be structured explicitly as a continuous professional learning opportunity that enables </a:t>
            </a:r>
            <a:r>
              <a:rPr lang="en-US" sz="1800" dirty="0" smtClean="0"/>
              <a:t>teachers </a:t>
            </a:r>
            <a:r>
              <a:rPr lang="en-US" sz="1800" dirty="0"/>
              <a:t>to work on improving student outcomes. </a:t>
            </a:r>
            <a:endParaRPr lang="en-US" sz="1800" dirty="0" smtClean="0"/>
          </a:p>
          <a:p>
            <a:pPr marL="0" indent="0">
              <a:buNone/>
            </a:pP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Six principles of teacher feedback </a:t>
            </a:r>
            <a:endParaRPr lang="en-US"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buNone/>
            </a:pPr>
            <a:r>
              <a:rPr lang="en-US" sz="1800" dirty="0"/>
              <a:t>Sustained professional learning is most likely to result when: </a:t>
            </a:r>
            <a:endParaRPr lang="en-US" sz="1800" dirty="0" smtClean="0"/>
          </a:p>
          <a:p>
            <a:pPr>
              <a:buAutoNum type="arabicPeriod"/>
            </a:pPr>
            <a:r>
              <a:rPr lang="en-US" sz="1800" dirty="0" smtClean="0"/>
              <a:t>The </a:t>
            </a:r>
            <a:r>
              <a:rPr lang="en-US" sz="1800" dirty="0"/>
              <a:t>focus is kept clearly on improving student </a:t>
            </a:r>
            <a:r>
              <a:rPr lang="en-US" sz="1800" dirty="0" smtClean="0"/>
              <a:t>outcomes</a:t>
            </a:r>
            <a:endParaRPr lang="en-US" sz="1800" dirty="0"/>
          </a:p>
          <a:p>
            <a:pPr>
              <a:buAutoNum type="arabicPeriod"/>
            </a:pPr>
            <a:r>
              <a:rPr lang="en-US" sz="1800" dirty="0"/>
              <a:t>F</a:t>
            </a:r>
            <a:r>
              <a:rPr lang="en-US" sz="1800" dirty="0" smtClean="0"/>
              <a:t>eedback </a:t>
            </a:r>
            <a:r>
              <a:rPr lang="en-US" sz="1800" dirty="0"/>
              <a:t>is related to clear, specific and challenging goals for the </a:t>
            </a:r>
            <a:r>
              <a:rPr lang="en-US" sz="1800" dirty="0" smtClean="0"/>
              <a:t>recipient</a:t>
            </a:r>
            <a:endParaRPr lang="en-US" sz="1800" dirty="0"/>
          </a:p>
          <a:p>
            <a:pPr>
              <a:buAutoNum type="arabicPeriod"/>
            </a:pPr>
            <a:r>
              <a:rPr lang="en-US" sz="1800" dirty="0"/>
              <a:t>A</a:t>
            </a:r>
            <a:r>
              <a:rPr lang="en-US" sz="1800" dirty="0" smtClean="0"/>
              <a:t>ttention </a:t>
            </a:r>
            <a:r>
              <a:rPr lang="en-US" sz="1800" dirty="0"/>
              <a:t>is on the learning rather than to the person or to comparisons with </a:t>
            </a:r>
            <a:r>
              <a:rPr lang="en-US" sz="1800" dirty="0" smtClean="0"/>
              <a:t>others</a:t>
            </a:r>
          </a:p>
          <a:p>
            <a:pPr>
              <a:buAutoNum type="arabicPeriod"/>
            </a:pPr>
            <a:r>
              <a:rPr lang="en-US" sz="1800" dirty="0"/>
              <a:t>T</a:t>
            </a:r>
            <a:r>
              <a:rPr lang="en-US" sz="1800" dirty="0" smtClean="0"/>
              <a:t>eachers </a:t>
            </a:r>
            <a:r>
              <a:rPr lang="en-US" sz="1800" dirty="0"/>
              <a:t>are encouraged to be continual independent </a:t>
            </a:r>
            <a:r>
              <a:rPr lang="en-US" sz="1800" dirty="0" smtClean="0"/>
              <a:t>learners</a:t>
            </a:r>
          </a:p>
          <a:p>
            <a:pPr>
              <a:buAutoNum type="arabicPeriod"/>
            </a:pPr>
            <a:r>
              <a:rPr lang="en-US" sz="1800" dirty="0" smtClean="0"/>
              <a:t>Feedback </a:t>
            </a:r>
            <a:r>
              <a:rPr lang="en-US" sz="1800" dirty="0"/>
              <a:t>is mediated by a mentor in an environment of trust and </a:t>
            </a:r>
            <a:r>
              <a:rPr lang="en-US" sz="1800" dirty="0" smtClean="0"/>
              <a:t>support </a:t>
            </a:r>
          </a:p>
          <a:p>
            <a:pPr>
              <a:buAutoNum type="arabicPeriod"/>
            </a:pPr>
            <a:r>
              <a:rPr lang="en-US" sz="1800" dirty="0"/>
              <a:t>A</a:t>
            </a:r>
            <a:r>
              <a:rPr lang="en-US" sz="1800" dirty="0" smtClean="0"/>
              <a:t>n </a:t>
            </a:r>
            <a:r>
              <a:rPr lang="en-US" sz="1800" dirty="0"/>
              <a:t>environment of professional learning and support is promoted by the </a:t>
            </a:r>
          </a:p>
          <a:p>
            <a:pPr marL="0" indent="0">
              <a:buNone/>
            </a:pPr>
            <a:r>
              <a:rPr lang="en-US" sz="1800" dirty="0" smtClean="0"/>
              <a:t>	school’s leadership: a range of opportunities to practice and learn</a:t>
            </a:r>
            <a:endParaRPr lang="en-US" sz="1800" dirty="0"/>
          </a:p>
          <a:p>
            <a:endParaRPr lang="en-US" sz="1800" dirty="0" smtClean="0"/>
          </a:p>
          <a:p>
            <a:endParaRPr lang="en-US" sz="1800" dirty="0"/>
          </a:p>
        </p:txBody>
      </p:sp>
    </p:spTree>
    <p:extLst>
      <p:ext uri="{BB962C8B-B14F-4D97-AF65-F5344CB8AC3E}">
        <p14:creationId xmlns:p14="http://schemas.microsoft.com/office/powerpoint/2010/main" val="38711836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marL="0" indent="0">
              <a:buNone/>
            </a:pPr>
            <a:r>
              <a:rPr lang="en-US" sz="1800" dirty="0" smtClean="0"/>
              <a:t>“</a:t>
            </a:r>
            <a:r>
              <a:rPr lang="en-US" sz="1800" i="1" dirty="0"/>
              <a:t>Assessment to improve practice requires that teachers be open to admitting weaknesses, which can happen only in a relatively non- threatening environment. ... Teachers whose work can be improved but who are feeling at risk may understandably be inclined to hide, rather than confront, their problems—precluding valuable formative feedback</a:t>
            </a:r>
            <a:r>
              <a:rPr lang="en-US" sz="1800" dirty="0"/>
              <a:t>.</a:t>
            </a:r>
            <a:r>
              <a:rPr lang="en-US" sz="1800" dirty="0" smtClean="0"/>
              <a:t>”</a:t>
            </a:r>
          </a:p>
          <a:p>
            <a:pPr marL="0" indent="0">
              <a:buNone/>
            </a:pPr>
            <a:r>
              <a:rPr lang="en-US" sz="1800" dirty="0" smtClean="0"/>
              <a:t>Hinchey (2010, p6) </a:t>
            </a:r>
            <a:r>
              <a:rPr lang="en-US" sz="1800" dirty="0" smtClean="0"/>
              <a:t> </a:t>
            </a:r>
          </a:p>
          <a:p>
            <a:endParaRPr lang="en-US" dirty="0"/>
          </a:p>
        </p:txBody>
      </p:sp>
    </p:spTree>
    <p:extLst>
      <p:ext uri="{BB962C8B-B14F-4D97-AF65-F5344CB8AC3E}">
        <p14:creationId xmlns:p14="http://schemas.microsoft.com/office/powerpoint/2010/main" val="31670524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a:t>
            </a:r>
            <a:r>
              <a:rPr lang="en-US" sz="2800" dirty="0" smtClean="0"/>
              <a:t>ecommendations</a:t>
            </a:r>
            <a:endParaRPr lang="en-US" sz="2800" dirty="0"/>
          </a:p>
        </p:txBody>
      </p:sp>
      <p:sp>
        <p:nvSpPr>
          <p:cNvPr id="3" name="Content Placeholder 2"/>
          <p:cNvSpPr>
            <a:spLocks noGrp="1"/>
          </p:cNvSpPr>
          <p:nvPr>
            <p:ph idx="1"/>
          </p:nvPr>
        </p:nvSpPr>
        <p:spPr/>
        <p:txBody>
          <a:bodyPr>
            <a:normAutofit/>
          </a:bodyPr>
          <a:lstStyle/>
          <a:p>
            <a:r>
              <a:rPr lang="en-US" sz="1800" dirty="0" smtClean="0"/>
              <a:t>High-quality assessments of student learning</a:t>
            </a:r>
          </a:p>
          <a:p>
            <a:r>
              <a:rPr lang="en-US" sz="1800" dirty="0" smtClean="0"/>
              <a:t>A formative teacher evaluation system which incorporates multiple measures</a:t>
            </a:r>
          </a:p>
          <a:p>
            <a:r>
              <a:rPr lang="en-US" sz="1800" dirty="0" smtClean="0"/>
              <a:t>High levels of assessment and data skills among school leaders</a:t>
            </a:r>
          </a:p>
          <a:p>
            <a:r>
              <a:rPr lang="en-US" sz="1800" dirty="0" smtClean="0"/>
              <a:t>The need to balance challenge and acceptance: if the gap between research-based ‘effective practices’ or data from </a:t>
            </a:r>
            <a:r>
              <a:rPr lang="en-US" sz="1800" dirty="0"/>
              <a:t>performance evaluation and existing perceptions is too </a:t>
            </a:r>
            <a:r>
              <a:rPr lang="en-US" sz="1800" dirty="0" smtClean="0"/>
              <a:t>big, </a:t>
            </a:r>
            <a:r>
              <a:rPr lang="en-US" sz="1800" dirty="0"/>
              <a:t>the former are likely to be rejected. On the other hand, if the requirements are perceived to be similar to current practice, nothing will change. </a:t>
            </a:r>
            <a:endParaRPr lang="en-US" sz="1800" dirty="0" smtClean="0"/>
          </a:p>
          <a:p>
            <a:r>
              <a:rPr lang="en-US" sz="1800" dirty="0" smtClean="0"/>
              <a:t>Spread awareness of research on effective pedagogy.</a:t>
            </a:r>
          </a:p>
          <a:p>
            <a:r>
              <a:rPr lang="en-US" sz="1800" dirty="0" smtClean="0"/>
              <a:t>Use the best assessments available (and aim to create better ones)</a:t>
            </a:r>
          </a:p>
          <a:p>
            <a:r>
              <a:rPr lang="en-US" sz="1800" dirty="0" smtClean="0"/>
              <a:t>Use information on teacher effectiveness cautiously and </a:t>
            </a:r>
            <a:r>
              <a:rPr lang="en-US" sz="1800" smtClean="0"/>
              <a:t>triangulate (aim </a:t>
            </a:r>
            <a:r>
              <a:rPr lang="en-US" sz="1800" dirty="0" smtClean="0"/>
              <a:t>to improve lesson </a:t>
            </a:r>
            <a:r>
              <a:rPr lang="en-US" sz="1800" smtClean="0"/>
              <a:t>observation tools, </a:t>
            </a:r>
            <a:r>
              <a:rPr lang="en-US" sz="1800" dirty="0" smtClean="0"/>
              <a:t>for example focusing on ‘academically engaged </a:t>
            </a:r>
            <a:r>
              <a:rPr lang="en-US" sz="1800" smtClean="0"/>
              <a:t>time’)</a:t>
            </a:r>
            <a:endParaRPr lang="en-US" sz="1800" dirty="0" smtClean="0"/>
          </a:p>
          <a:p>
            <a:r>
              <a:rPr lang="en-US" sz="1800" dirty="0" smtClean="0"/>
              <a:t>Promote professional learning</a:t>
            </a:r>
            <a:endParaRPr lang="en-US" sz="1800" dirty="0"/>
          </a:p>
          <a:p>
            <a:endParaRPr lang="en-US" sz="1800" dirty="0"/>
          </a:p>
          <a:p>
            <a:endParaRPr lang="en-US" sz="1800" dirty="0"/>
          </a:p>
        </p:txBody>
      </p:sp>
    </p:spTree>
    <p:extLst>
      <p:ext uri="{BB962C8B-B14F-4D97-AF65-F5344CB8AC3E}">
        <p14:creationId xmlns:p14="http://schemas.microsoft.com/office/powerpoint/2010/main" val="41970244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192</TotalTime>
  <Words>1013</Words>
  <Application>Microsoft Macintosh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What makes Great Teaching</vt:lpstr>
      <vt:lpstr>What makes great teaching?</vt:lpstr>
      <vt:lpstr>PowerPoint Presentation</vt:lpstr>
      <vt:lpstr>What doesn’t work?</vt:lpstr>
      <vt:lpstr>What frameworks could help us to capture great teaching?</vt:lpstr>
      <vt:lpstr>PowerPoint Presentation</vt:lpstr>
      <vt:lpstr>How could this promote better learning?</vt:lpstr>
      <vt:lpstr>PowerPoint Presentation</vt:lpstr>
      <vt:lpstr>Recommendations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Great Teaching</dc:title>
  <dc:creator>Ruth Powley</dc:creator>
  <cp:lastModifiedBy>Ruth Powley</cp:lastModifiedBy>
  <cp:revision>11</cp:revision>
  <cp:lastPrinted>2014-10-31T09:57:18Z</cp:lastPrinted>
  <dcterms:created xsi:type="dcterms:W3CDTF">2014-10-31T08:29:40Z</dcterms:created>
  <dcterms:modified xsi:type="dcterms:W3CDTF">2014-10-31T11:42:30Z</dcterms:modified>
</cp:coreProperties>
</file>