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71" r:id="rId4"/>
    <p:sldId id="264" r:id="rId5"/>
    <p:sldId id="270" r:id="rId6"/>
    <p:sldId id="272" r:id="rId7"/>
    <p:sldId id="273" r:id="rId8"/>
    <p:sldId id="280" r:id="rId9"/>
    <p:sldId id="275" r:id="rId10"/>
    <p:sldId id="276" r:id="rId11"/>
    <p:sldId id="277" r:id="rId12"/>
    <p:sldId id="278" r:id="rId13"/>
    <p:sldId id="279" r:id="rId14"/>
    <p:sldId id="281" r:id="rId15"/>
    <p:sldId id="274" r:id="rId16"/>
    <p:sldId id="261" r:id="rId17"/>
    <p:sldId id="26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3" d="100"/>
          <a:sy n="103" d="100"/>
        </p:scale>
        <p:origin x="-248" y="-4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0C51F35-3325-4742-A6CA-6982FF02761F}" type="datetimeFigureOut">
              <a:rPr lang="en-US" smtClean="0"/>
              <a:t>31/10/14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DD86A-A536-5343-AF0C-003E22BE9A27}" type="slidenum">
              <a:rPr lang="en-US" smtClean="0"/>
              <a:t>‹#›</a:t>
            </a:fld>
            <a:endParaRPr lang="en-US"/>
          </a:p>
        </p:txBody>
      </p:sp>
    </p:spTree>
    <p:extLst>
      <p:ext uri="{BB962C8B-B14F-4D97-AF65-F5344CB8AC3E}">
        <p14:creationId xmlns:p14="http://schemas.microsoft.com/office/powerpoint/2010/main" val="179105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C51F35-3325-4742-A6CA-6982FF02761F}" type="datetimeFigureOut">
              <a:rPr lang="en-US" smtClean="0"/>
              <a:t>31/10/14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DD86A-A536-5343-AF0C-003E22BE9A27}" type="slidenum">
              <a:rPr lang="en-US" smtClean="0"/>
              <a:t>‹#›</a:t>
            </a:fld>
            <a:endParaRPr lang="en-US"/>
          </a:p>
        </p:txBody>
      </p:sp>
    </p:spTree>
    <p:extLst>
      <p:ext uri="{BB962C8B-B14F-4D97-AF65-F5344CB8AC3E}">
        <p14:creationId xmlns:p14="http://schemas.microsoft.com/office/powerpoint/2010/main" val="242138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C51F35-3325-4742-A6CA-6982FF02761F}" type="datetimeFigureOut">
              <a:rPr lang="en-US" smtClean="0"/>
              <a:t>31/10/14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DD86A-A536-5343-AF0C-003E22BE9A27}" type="slidenum">
              <a:rPr lang="en-US" smtClean="0"/>
              <a:t>‹#›</a:t>
            </a:fld>
            <a:endParaRPr lang="en-US"/>
          </a:p>
        </p:txBody>
      </p:sp>
    </p:spTree>
    <p:extLst>
      <p:ext uri="{BB962C8B-B14F-4D97-AF65-F5344CB8AC3E}">
        <p14:creationId xmlns:p14="http://schemas.microsoft.com/office/powerpoint/2010/main" val="45456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0C51F35-3325-4742-A6CA-6982FF02761F}" type="datetimeFigureOut">
              <a:rPr lang="en-US" smtClean="0"/>
              <a:t>31/10/14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DD86A-A536-5343-AF0C-003E22BE9A27}" type="slidenum">
              <a:rPr lang="en-US" smtClean="0"/>
              <a:t>‹#›</a:t>
            </a:fld>
            <a:endParaRPr lang="en-US"/>
          </a:p>
        </p:txBody>
      </p:sp>
    </p:spTree>
    <p:extLst>
      <p:ext uri="{BB962C8B-B14F-4D97-AF65-F5344CB8AC3E}">
        <p14:creationId xmlns:p14="http://schemas.microsoft.com/office/powerpoint/2010/main" val="416548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0C51F35-3325-4742-A6CA-6982FF02761F}" type="datetimeFigureOut">
              <a:rPr lang="en-US" smtClean="0"/>
              <a:t>31/10/14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2DD86A-A536-5343-AF0C-003E22BE9A27}" type="slidenum">
              <a:rPr lang="en-US" smtClean="0"/>
              <a:t>‹#›</a:t>
            </a:fld>
            <a:endParaRPr lang="en-US"/>
          </a:p>
        </p:txBody>
      </p:sp>
    </p:spTree>
    <p:extLst>
      <p:ext uri="{BB962C8B-B14F-4D97-AF65-F5344CB8AC3E}">
        <p14:creationId xmlns:p14="http://schemas.microsoft.com/office/powerpoint/2010/main" val="304013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0C51F35-3325-4742-A6CA-6982FF02761F}" type="datetimeFigureOut">
              <a:rPr lang="en-US" smtClean="0"/>
              <a:t>31/10/14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DD86A-A536-5343-AF0C-003E22BE9A27}" type="slidenum">
              <a:rPr lang="en-US" smtClean="0"/>
              <a:t>‹#›</a:t>
            </a:fld>
            <a:endParaRPr lang="en-US"/>
          </a:p>
        </p:txBody>
      </p:sp>
    </p:spTree>
    <p:extLst>
      <p:ext uri="{BB962C8B-B14F-4D97-AF65-F5344CB8AC3E}">
        <p14:creationId xmlns:p14="http://schemas.microsoft.com/office/powerpoint/2010/main" val="2851382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0C51F35-3325-4742-A6CA-6982FF02761F}" type="datetimeFigureOut">
              <a:rPr lang="en-US" smtClean="0"/>
              <a:t>31/10/14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2DD86A-A536-5343-AF0C-003E22BE9A27}" type="slidenum">
              <a:rPr lang="en-US" smtClean="0"/>
              <a:t>‹#›</a:t>
            </a:fld>
            <a:endParaRPr lang="en-US"/>
          </a:p>
        </p:txBody>
      </p:sp>
    </p:spTree>
    <p:extLst>
      <p:ext uri="{BB962C8B-B14F-4D97-AF65-F5344CB8AC3E}">
        <p14:creationId xmlns:p14="http://schemas.microsoft.com/office/powerpoint/2010/main" val="3946596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0C51F35-3325-4742-A6CA-6982FF02761F}" type="datetimeFigureOut">
              <a:rPr lang="en-US" smtClean="0"/>
              <a:t>31/10/14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2DD86A-A536-5343-AF0C-003E22BE9A27}" type="slidenum">
              <a:rPr lang="en-US" smtClean="0"/>
              <a:t>‹#›</a:t>
            </a:fld>
            <a:endParaRPr lang="en-US"/>
          </a:p>
        </p:txBody>
      </p:sp>
    </p:spTree>
    <p:extLst>
      <p:ext uri="{BB962C8B-B14F-4D97-AF65-F5344CB8AC3E}">
        <p14:creationId xmlns:p14="http://schemas.microsoft.com/office/powerpoint/2010/main" val="173291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51F35-3325-4742-A6CA-6982FF02761F}" type="datetimeFigureOut">
              <a:rPr lang="en-US" smtClean="0"/>
              <a:t>31/10/14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2DD86A-A536-5343-AF0C-003E22BE9A27}" type="slidenum">
              <a:rPr lang="en-US" smtClean="0"/>
              <a:t>‹#›</a:t>
            </a:fld>
            <a:endParaRPr lang="en-US"/>
          </a:p>
        </p:txBody>
      </p:sp>
    </p:spTree>
    <p:extLst>
      <p:ext uri="{BB962C8B-B14F-4D97-AF65-F5344CB8AC3E}">
        <p14:creationId xmlns:p14="http://schemas.microsoft.com/office/powerpoint/2010/main" val="3321038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C51F35-3325-4742-A6CA-6982FF02761F}" type="datetimeFigureOut">
              <a:rPr lang="en-US" smtClean="0"/>
              <a:t>31/10/14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DD86A-A536-5343-AF0C-003E22BE9A27}" type="slidenum">
              <a:rPr lang="en-US" smtClean="0"/>
              <a:t>‹#›</a:t>
            </a:fld>
            <a:endParaRPr lang="en-US"/>
          </a:p>
        </p:txBody>
      </p:sp>
    </p:spTree>
    <p:extLst>
      <p:ext uri="{BB962C8B-B14F-4D97-AF65-F5344CB8AC3E}">
        <p14:creationId xmlns:p14="http://schemas.microsoft.com/office/powerpoint/2010/main" val="2601689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0C51F35-3325-4742-A6CA-6982FF02761F}" type="datetimeFigureOut">
              <a:rPr lang="en-US" smtClean="0"/>
              <a:t>31/10/14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2DD86A-A536-5343-AF0C-003E22BE9A27}" type="slidenum">
              <a:rPr lang="en-US" smtClean="0"/>
              <a:t>‹#›</a:t>
            </a:fld>
            <a:endParaRPr lang="en-US"/>
          </a:p>
        </p:txBody>
      </p:sp>
    </p:spTree>
    <p:extLst>
      <p:ext uri="{BB962C8B-B14F-4D97-AF65-F5344CB8AC3E}">
        <p14:creationId xmlns:p14="http://schemas.microsoft.com/office/powerpoint/2010/main" val="12974668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51F35-3325-4742-A6CA-6982FF02761F}" type="datetimeFigureOut">
              <a:rPr lang="en-US" smtClean="0"/>
              <a:t>31/10/14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2DD86A-A536-5343-AF0C-003E22BE9A27}" type="slidenum">
              <a:rPr lang="en-US" smtClean="0"/>
              <a:t>‹#›</a:t>
            </a:fld>
            <a:endParaRPr lang="en-US"/>
          </a:p>
        </p:txBody>
      </p:sp>
    </p:spTree>
    <p:extLst>
      <p:ext uri="{BB962C8B-B14F-4D97-AF65-F5344CB8AC3E}">
        <p14:creationId xmlns:p14="http://schemas.microsoft.com/office/powerpoint/2010/main" val="150919694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pass exams</a:t>
            </a:r>
            <a:endParaRPr lang="en-US" dirty="0"/>
          </a:p>
        </p:txBody>
      </p:sp>
      <p:sp>
        <p:nvSpPr>
          <p:cNvPr id="3" name="Subtitle 2"/>
          <p:cNvSpPr>
            <a:spLocks noGrp="1"/>
          </p:cNvSpPr>
          <p:nvPr>
            <p:ph type="subTitle" idx="1"/>
          </p:nvPr>
        </p:nvSpPr>
        <p:spPr/>
        <p:txBody>
          <a:bodyPr/>
          <a:lstStyle/>
          <a:p>
            <a:endParaRPr lang="en-US" dirty="0">
              <a:solidFill>
                <a:schemeClr val="tx1"/>
              </a:solidFill>
            </a:endParaRPr>
          </a:p>
        </p:txBody>
      </p:sp>
    </p:spTree>
    <p:extLst>
      <p:ext uri="{BB962C8B-B14F-4D97-AF65-F5344CB8AC3E}">
        <p14:creationId xmlns:p14="http://schemas.microsoft.com/office/powerpoint/2010/main" val="12511424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6</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Immersion Learning can improve retention by up to 70%.  How are you going to immerse yourself in what you need to learn?</a:t>
            </a:r>
          </a:p>
          <a:p>
            <a:pPr marL="0" indent="0">
              <a:buNone/>
            </a:pPr>
            <a:endParaRPr lang="en-US" sz="2000" dirty="0"/>
          </a:p>
          <a:p>
            <a:pPr marL="0" indent="0">
              <a:buNone/>
            </a:pPr>
            <a:r>
              <a:rPr lang="en-US" sz="2000" dirty="0" smtClean="0"/>
              <a:t>Bedroom walls and ceiling</a:t>
            </a:r>
          </a:p>
          <a:p>
            <a:pPr marL="0" indent="0">
              <a:buNone/>
            </a:pPr>
            <a:r>
              <a:rPr lang="en-US" sz="2000" dirty="0" smtClean="0"/>
              <a:t>Screen display</a:t>
            </a:r>
          </a:p>
          <a:p>
            <a:pPr marL="0" indent="0">
              <a:buNone/>
            </a:pPr>
            <a:endParaRPr lang="en-US" sz="2000" dirty="0" smtClean="0"/>
          </a:p>
        </p:txBody>
      </p:sp>
      <p:sp>
        <p:nvSpPr>
          <p:cNvPr id="4" name="Content Placeholder 3"/>
          <p:cNvSpPr>
            <a:spLocks noGrp="1"/>
          </p:cNvSpPr>
          <p:nvPr>
            <p:ph sz="half" idx="2"/>
          </p:nvPr>
        </p:nvSpPr>
        <p:spPr/>
        <p:txBody>
          <a:bodyPr>
            <a:normAutofit/>
          </a:bodyPr>
          <a:lstStyle/>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4648200" y="1649173"/>
            <a:ext cx="3905565" cy="2726162"/>
          </a:xfrm>
          <a:prstGeom prst="rect">
            <a:avLst/>
          </a:prstGeom>
        </p:spPr>
      </p:pic>
    </p:spTree>
    <p:extLst>
      <p:ext uri="{BB962C8B-B14F-4D97-AF65-F5344CB8AC3E}">
        <p14:creationId xmlns:p14="http://schemas.microsoft.com/office/powerpoint/2010/main" val="28075444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7</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smtClean="0"/>
              <a:t>It </a:t>
            </a:r>
            <a:r>
              <a:rPr lang="en-US" sz="2000" dirty="0" smtClean="0"/>
              <a:t>frees up memory space if you practice on worked examples rather than solving problems from scratch so concentrate your revision practice on worked examples.</a:t>
            </a:r>
            <a:endParaRPr lang="en-US" sz="2000" dirty="0"/>
          </a:p>
        </p:txBody>
      </p:sp>
      <p:sp>
        <p:nvSpPr>
          <p:cNvPr id="4" name="Content Placeholder 3"/>
          <p:cNvSpPr>
            <a:spLocks noGrp="1"/>
          </p:cNvSpPr>
          <p:nvPr>
            <p:ph sz="half" idx="2"/>
          </p:nvPr>
        </p:nvSpPr>
        <p:spPr/>
        <p:txBody>
          <a:bodyPr>
            <a:normAutofit/>
          </a:bodyPr>
          <a:lstStyle/>
          <a:p>
            <a:pPr marL="0" indent="0">
              <a:buNone/>
            </a:pPr>
            <a:endParaRPr lang="en-US"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4495800" y="1715242"/>
            <a:ext cx="4406900" cy="3365500"/>
          </a:xfrm>
          <a:prstGeom prst="rect">
            <a:avLst/>
          </a:prstGeom>
        </p:spPr>
      </p:pic>
    </p:spTree>
    <p:extLst>
      <p:ext uri="{BB962C8B-B14F-4D97-AF65-F5344CB8AC3E}">
        <p14:creationId xmlns:p14="http://schemas.microsoft.com/office/powerpoint/2010/main" val="2807544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8</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Generating information is more memorable than reading it.  These strategies are effective because they help you to think about the </a:t>
            </a:r>
            <a:r>
              <a:rPr lang="en-US" sz="2000" smtClean="0"/>
              <a:t>meaning of what </a:t>
            </a:r>
            <a:r>
              <a:rPr lang="en-US" sz="2000" dirty="0" smtClean="0"/>
              <a:t>you are trying to learn.  How are you going to use them?</a:t>
            </a:r>
          </a:p>
          <a:p>
            <a:r>
              <a:rPr lang="en-US" sz="2000" dirty="0"/>
              <a:t>Elaborative interrogation: generating an explanation for why a fact or concept is true</a:t>
            </a:r>
          </a:p>
          <a:p>
            <a:r>
              <a:rPr lang="en-US" sz="2000" dirty="0"/>
              <a:t>Self-explanation: explaining how new information relates to known information or steps taken during problem solving</a:t>
            </a:r>
          </a:p>
          <a:p>
            <a:pPr marL="0" indent="0">
              <a:buNone/>
            </a:pPr>
            <a:endParaRPr lang="en-US" sz="2000" dirty="0"/>
          </a:p>
        </p:txBody>
      </p:sp>
      <p:pic>
        <p:nvPicPr>
          <p:cNvPr id="5" name="Content Placeholder 4"/>
          <p:cNvPicPr>
            <a:picLocks noGrp="1" noChangeAspect="1"/>
          </p:cNvPicPr>
          <p:nvPr>
            <p:ph sz="half" idx="2"/>
          </p:nvPr>
        </p:nvPicPr>
        <p:blipFill>
          <a:blip r:embed="rId2"/>
          <a:srcRect l="15956" r="15956"/>
          <a:stretch>
            <a:fillRect/>
          </a:stretch>
        </p:blipFill>
        <p:spPr>
          <a:xfrm>
            <a:off x="4842497" y="1600201"/>
            <a:ext cx="3844303" cy="2591655"/>
          </a:xfrm>
        </p:spPr>
      </p:pic>
    </p:spTree>
    <p:extLst>
      <p:ext uri="{BB962C8B-B14F-4D97-AF65-F5344CB8AC3E}">
        <p14:creationId xmlns:p14="http://schemas.microsoft.com/office/powerpoint/2010/main" val="25361403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9</a:t>
            </a:r>
            <a:endParaRPr lang="en-US" dirty="0"/>
          </a:p>
        </p:txBody>
      </p:sp>
      <p:sp>
        <p:nvSpPr>
          <p:cNvPr id="3" name="Content Placeholder 2"/>
          <p:cNvSpPr>
            <a:spLocks noGrp="1"/>
          </p:cNvSpPr>
          <p:nvPr>
            <p:ph sz="half" idx="1"/>
          </p:nvPr>
        </p:nvSpPr>
        <p:spPr/>
        <p:txBody>
          <a:bodyPr>
            <a:normAutofit/>
          </a:bodyPr>
          <a:lstStyle/>
          <a:p>
            <a:r>
              <a:rPr lang="en-US" sz="2000" dirty="0" smtClean="0"/>
              <a:t>You need distinctive cues to help you to retrieve information that is stored in your long term memory:</a:t>
            </a:r>
          </a:p>
          <a:p>
            <a:pPr marL="0" indent="0">
              <a:buNone/>
            </a:pPr>
            <a:endParaRPr lang="en-US" sz="2000" dirty="0"/>
          </a:p>
          <a:p>
            <a:pPr marL="0" indent="0">
              <a:buNone/>
            </a:pPr>
            <a:r>
              <a:rPr lang="en-US" sz="2000" dirty="0" smtClean="0"/>
              <a:t>Mnemonics</a:t>
            </a:r>
          </a:p>
          <a:p>
            <a:pPr marL="0" indent="0">
              <a:buNone/>
            </a:pPr>
            <a:r>
              <a:rPr lang="en-US" sz="2000" dirty="0" smtClean="0"/>
              <a:t>Method of Loci: Memory Palaces</a:t>
            </a:r>
          </a:p>
          <a:p>
            <a:pPr marL="0" indent="0">
              <a:buNone/>
            </a:pPr>
            <a:endParaRPr lang="en-US" sz="2000" dirty="0"/>
          </a:p>
        </p:txBody>
      </p:sp>
      <p:pic>
        <p:nvPicPr>
          <p:cNvPr id="5" name="Content Placeholder 4"/>
          <p:cNvPicPr>
            <a:picLocks noGrp="1" noChangeAspect="1"/>
          </p:cNvPicPr>
          <p:nvPr>
            <p:ph sz="half" idx="2"/>
          </p:nvPr>
        </p:nvPicPr>
        <p:blipFill>
          <a:blip r:embed="rId2"/>
          <a:srcRect l="21000" r="21000"/>
          <a:stretch>
            <a:fillRect/>
          </a:stretch>
        </p:blipFill>
        <p:spPr/>
      </p:pic>
    </p:spTree>
    <p:extLst>
      <p:ext uri="{BB962C8B-B14F-4D97-AF65-F5344CB8AC3E}">
        <p14:creationId xmlns:p14="http://schemas.microsoft.com/office/powerpoint/2010/main" val="173303026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10 </a:t>
            </a:r>
            <a:endParaRPr lang="en-US" dirty="0"/>
          </a:p>
        </p:txBody>
      </p:sp>
      <p:sp>
        <p:nvSpPr>
          <p:cNvPr id="3" name="Content Placeholder 2"/>
          <p:cNvSpPr>
            <a:spLocks noGrp="1"/>
          </p:cNvSpPr>
          <p:nvPr>
            <p:ph sz="half" idx="1"/>
          </p:nvPr>
        </p:nvSpPr>
        <p:spPr>
          <a:xfrm>
            <a:off x="457199" y="1195912"/>
            <a:ext cx="4548651" cy="5387768"/>
          </a:xfrm>
        </p:spPr>
        <p:txBody>
          <a:bodyPr>
            <a:normAutofit/>
          </a:bodyPr>
          <a:lstStyle/>
          <a:p>
            <a:pPr marL="0" indent="0">
              <a:buNone/>
            </a:pPr>
            <a:r>
              <a:rPr lang="en-US" sz="2000" dirty="0" smtClean="0"/>
              <a:t>Studies show that regular, low-stake testing is the NO. 1 way of learning because it strengthens your retrieval pathways.  Regular testing also makes you less anxious about the exam; therefore testing yourself should be your main form of revision.  How are you going to do this</a:t>
            </a:r>
            <a:r>
              <a:rPr lang="en-US" sz="2000" dirty="0" smtClean="0"/>
              <a:t>?</a:t>
            </a:r>
          </a:p>
          <a:p>
            <a:pPr marL="0" indent="0">
              <a:buNone/>
            </a:pPr>
            <a:endParaRPr lang="en-US" sz="2000" dirty="0"/>
          </a:p>
          <a:p>
            <a:pPr marL="0" indent="0">
              <a:buNone/>
            </a:pPr>
            <a:r>
              <a:rPr lang="en-US" sz="2000" i="1" dirty="0" smtClean="0"/>
              <a:t>“Basically, any time that you, as a learner, look up an answer or have someone tell or show you something that you could, drawing on current cues and your past knowledge, generate instead, you rob yourself of a powerful learning opportunity.” </a:t>
            </a:r>
            <a:r>
              <a:rPr lang="en-US" sz="2000" dirty="0" smtClean="0"/>
              <a:t>Bjork</a:t>
            </a:r>
            <a:endParaRPr lang="en-US" sz="2000" i="1" dirty="0"/>
          </a:p>
        </p:txBody>
      </p:sp>
      <p:pic>
        <p:nvPicPr>
          <p:cNvPr id="6" name="Content Placeholder 5"/>
          <p:cNvPicPr>
            <a:picLocks noGrp="1" noChangeAspect="1"/>
          </p:cNvPicPr>
          <p:nvPr>
            <p:ph sz="half" idx="2"/>
          </p:nvPr>
        </p:nvPicPr>
        <p:blipFill>
          <a:blip r:embed="rId2"/>
          <a:srcRect l="7356" r="7356"/>
          <a:stretch>
            <a:fillRect/>
          </a:stretch>
        </p:blipFill>
        <p:spPr>
          <a:xfrm>
            <a:off x="5136214" y="1600201"/>
            <a:ext cx="3550586" cy="2764261"/>
          </a:xfrm>
        </p:spPr>
      </p:pic>
    </p:spTree>
    <p:extLst>
      <p:ext uri="{BB962C8B-B14F-4D97-AF65-F5344CB8AC3E}">
        <p14:creationId xmlns:p14="http://schemas.microsoft.com/office/powerpoint/2010/main" val="364617100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11</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Studies show that we are overconfident about what we will actually remember.  You need to overlearn by 20%.  How are you going to do this?  </a:t>
            </a:r>
          </a:p>
        </p:txBody>
      </p:sp>
      <p:sp>
        <p:nvSpPr>
          <p:cNvPr id="4" name="Content Placeholder 3"/>
          <p:cNvSpPr>
            <a:spLocks noGrp="1"/>
          </p:cNvSpPr>
          <p:nvPr>
            <p:ph sz="half" idx="2"/>
          </p:nvPr>
        </p:nvSpPr>
        <p:spPr/>
        <p:txBody>
          <a:bodyPr>
            <a:normAutofit/>
          </a:bodyPr>
          <a:lstStyle/>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4820427" y="2045157"/>
            <a:ext cx="3968409" cy="2787807"/>
          </a:xfrm>
          <a:prstGeom prst="rect">
            <a:avLst/>
          </a:prstGeom>
        </p:spPr>
      </p:pic>
    </p:spTree>
    <p:extLst>
      <p:ext uri="{BB962C8B-B14F-4D97-AF65-F5344CB8AC3E}">
        <p14:creationId xmlns:p14="http://schemas.microsoft.com/office/powerpoint/2010/main" val="2807544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Worth considering?</a:t>
            </a:r>
            <a:endParaRPr lang="en-US" dirty="0"/>
          </a:p>
        </p:txBody>
      </p:sp>
      <p:sp>
        <p:nvSpPr>
          <p:cNvPr id="3" name="Content Placeholder 2"/>
          <p:cNvSpPr>
            <a:spLocks noGrp="1"/>
          </p:cNvSpPr>
          <p:nvPr>
            <p:ph sz="half" idx="1"/>
          </p:nvPr>
        </p:nvSpPr>
        <p:spPr/>
        <p:txBody>
          <a:bodyPr>
            <a:normAutofit/>
          </a:bodyPr>
          <a:lstStyle/>
          <a:p>
            <a:r>
              <a:rPr lang="en-US" sz="2000" dirty="0" smtClean="0"/>
              <a:t>Research suggests that Times New Roman size 12 is the fastest font to read</a:t>
            </a:r>
          </a:p>
          <a:p>
            <a:r>
              <a:rPr lang="en-US" sz="2000" dirty="0" smtClean="0"/>
              <a:t>Listening to classical music can increase concentration</a:t>
            </a:r>
          </a:p>
          <a:p>
            <a:r>
              <a:rPr lang="en-US" sz="2000" dirty="0" err="1" smtClean="0"/>
              <a:t>Practising</a:t>
            </a:r>
            <a:r>
              <a:rPr lang="en-US" sz="2000" dirty="0" smtClean="0"/>
              <a:t> meditation can increase focus</a:t>
            </a:r>
            <a:endParaRPr lang="en-US" sz="2000" dirty="0"/>
          </a:p>
        </p:txBody>
      </p:sp>
      <p:pic>
        <p:nvPicPr>
          <p:cNvPr id="5" name="Content Placeholder 4"/>
          <p:cNvPicPr>
            <a:picLocks noGrp="1" noChangeAspect="1"/>
          </p:cNvPicPr>
          <p:nvPr>
            <p:ph sz="half" idx="2"/>
          </p:nvPr>
        </p:nvPicPr>
        <p:blipFill>
          <a:blip r:embed="rId2"/>
          <a:srcRect l="20821" r="20821"/>
          <a:stretch>
            <a:fillRect/>
          </a:stretch>
        </p:blipFill>
        <p:spPr/>
      </p:pic>
    </p:spTree>
    <p:extLst>
      <p:ext uri="{BB962C8B-B14F-4D97-AF65-F5344CB8AC3E}">
        <p14:creationId xmlns:p14="http://schemas.microsoft.com/office/powerpoint/2010/main" val="5015941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a:t>
            </a:r>
            <a:r>
              <a:rPr lang="en-US" dirty="0" err="1" smtClean="0"/>
              <a:t>memorising</a:t>
            </a:r>
            <a:endParaRPr lang="en-US" dirty="0"/>
          </a:p>
        </p:txBody>
      </p:sp>
      <p:sp>
        <p:nvSpPr>
          <p:cNvPr id="3" name="Content Placeholder 2"/>
          <p:cNvSpPr>
            <a:spLocks noGrp="1"/>
          </p:cNvSpPr>
          <p:nvPr>
            <p:ph idx="1"/>
          </p:nvPr>
        </p:nvSpPr>
        <p:spPr/>
        <p:txBody>
          <a:bodyPr>
            <a:normAutofit/>
          </a:bodyPr>
          <a:lstStyle/>
          <a:p>
            <a:r>
              <a:rPr lang="en-US" sz="2000" dirty="0" err="1" smtClean="0"/>
              <a:t>Thinglink</a:t>
            </a:r>
            <a:r>
              <a:rPr lang="en-US" sz="2000" dirty="0" smtClean="0"/>
              <a:t>: Allows users to create interactive memory boards</a:t>
            </a:r>
          </a:p>
          <a:p>
            <a:r>
              <a:rPr lang="en-US" sz="2000" dirty="0" err="1" smtClean="0"/>
              <a:t>Diigo</a:t>
            </a:r>
            <a:r>
              <a:rPr lang="en-US" sz="2000" dirty="0" smtClean="0"/>
              <a:t>: Allows users to collect, </a:t>
            </a:r>
            <a:r>
              <a:rPr lang="en-US" sz="2000" dirty="0" err="1" smtClean="0"/>
              <a:t>organise</a:t>
            </a:r>
            <a:r>
              <a:rPr lang="en-US" sz="2000" dirty="0" smtClean="0"/>
              <a:t>, link and annotate information</a:t>
            </a:r>
          </a:p>
          <a:p>
            <a:r>
              <a:rPr lang="en-US" sz="2000" dirty="0" err="1" smtClean="0"/>
              <a:t>Showme</a:t>
            </a:r>
            <a:r>
              <a:rPr lang="en-US" sz="2000" dirty="0" smtClean="0"/>
              <a:t>: Allows you to capture teaching which can then be replayed (portable learning)</a:t>
            </a:r>
          </a:p>
          <a:p>
            <a:r>
              <a:rPr lang="en-US" sz="2000" dirty="0" err="1" smtClean="0"/>
              <a:t>Studyblue</a:t>
            </a:r>
            <a:r>
              <a:rPr lang="en-US" sz="2000" dirty="0" smtClean="0"/>
              <a:t>: Allows users to create notes and flashcards</a:t>
            </a:r>
          </a:p>
          <a:p>
            <a:r>
              <a:rPr lang="en-US" sz="2000" dirty="0" err="1"/>
              <a:t>Socrative</a:t>
            </a:r>
            <a:r>
              <a:rPr lang="en-US" sz="2000" dirty="0"/>
              <a:t>: A way of questioning and assessing students using devices for immediate feedback on understanding and recall</a:t>
            </a:r>
          </a:p>
          <a:p>
            <a:r>
              <a:rPr lang="en-US" sz="2000" dirty="0" err="1"/>
              <a:t>Memrise</a:t>
            </a:r>
            <a:r>
              <a:rPr lang="en-US" sz="2000" dirty="0"/>
              <a:t>: Allows users to create their own interactive quizzes to </a:t>
            </a:r>
            <a:r>
              <a:rPr lang="en-US" sz="2000" dirty="0" err="1"/>
              <a:t>memorise</a:t>
            </a:r>
            <a:r>
              <a:rPr lang="en-US" sz="2000" dirty="0"/>
              <a:t> key facts</a:t>
            </a:r>
          </a:p>
          <a:p>
            <a:r>
              <a:rPr lang="en-US" sz="2000" dirty="0" err="1"/>
              <a:t>Quizlet.com</a:t>
            </a:r>
            <a:r>
              <a:rPr lang="en-US" sz="2000" dirty="0"/>
              <a:t>: Allows users to build quizzes, flashcards and study tools</a:t>
            </a:r>
          </a:p>
          <a:p>
            <a:endParaRPr lang="en-US" sz="2000" dirty="0" smtClean="0"/>
          </a:p>
        </p:txBody>
      </p:sp>
    </p:spTree>
    <p:extLst>
      <p:ext uri="{BB962C8B-B14F-4D97-AF65-F5344CB8AC3E}">
        <p14:creationId xmlns:p14="http://schemas.microsoft.com/office/powerpoint/2010/main" val="35870705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Memory skills are vital to passing exams</a:t>
            </a:r>
            <a:endParaRPr lang="en-US" sz="2800" dirty="0"/>
          </a:p>
        </p:txBody>
      </p:sp>
      <p:sp>
        <p:nvSpPr>
          <p:cNvPr id="3" name="Content Placeholder 2"/>
          <p:cNvSpPr>
            <a:spLocks noGrp="1"/>
          </p:cNvSpPr>
          <p:nvPr>
            <p:ph sz="half" idx="1"/>
          </p:nvPr>
        </p:nvSpPr>
        <p:spPr/>
        <p:txBody>
          <a:bodyPr/>
          <a:lstStyle/>
          <a:p>
            <a:r>
              <a:rPr lang="en-US" sz="2000" dirty="0" smtClean="0"/>
              <a:t>Linear exams at GCSE and A Level focused on extended recall</a:t>
            </a:r>
          </a:p>
          <a:p>
            <a:r>
              <a:rPr lang="en-US" sz="2000" dirty="0" smtClean="0"/>
              <a:t>More content in curricula from KS1-5</a:t>
            </a:r>
          </a:p>
          <a:p>
            <a:r>
              <a:rPr lang="en-US" sz="2000" dirty="0" smtClean="0"/>
              <a:t>New Grade 9 at GCSE (top 3% of students)</a:t>
            </a:r>
          </a:p>
          <a:p>
            <a:r>
              <a:rPr lang="en-US" sz="2000" dirty="0" smtClean="0"/>
              <a:t>New focus on ‘mastery’ in subjects</a:t>
            </a:r>
          </a:p>
          <a:p>
            <a:pPr marL="0" indent="0">
              <a:buNone/>
            </a:pPr>
            <a:endParaRPr lang="en-US" dirty="0"/>
          </a:p>
        </p:txBody>
      </p:sp>
      <p:pic>
        <p:nvPicPr>
          <p:cNvPr id="5" name="Content Placeholder 4"/>
          <p:cNvPicPr>
            <a:picLocks noGrp="1" noChangeAspect="1"/>
          </p:cNvPicPr>
          <p:nvPr>
            <p:ph sz="half" idx="2"/>
          </p:nvPr>
        </p:nvPicPr>
        <p:blipFill>
          <a:blip r:embed="rId2"/>
          <a:srcRect l="23230" r="23230"/>
          <a:stretch>
            <a:fillRect/>
          </a:stretch>
        </p:blipFill>
        <p:spPr/>
      </p:pic>
    </p:spTree>
    <p:extLst>
      <p:ext uri="{BB962C8B-B14F-4D97-AF65-F5344CB8AC3E}">
        <p14:creationId xmlns:p14="http://schemas.microsoft.com/office/powerpoint/2010/main" val="42107979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What’s the science?</a:t>
            </a:r>
            <a:endParaRPr lang="en-US" sz="2800" dirty="0"/>
          </a:p>
        </p:txBody>
      </p:sp>
      <p:sp>
        <p:nvSpPr>
          <p:cNvPr id="4" name="Content Placeholder 3"/>
          <p:cNvSpPr>
            <a:spLocks noGrp="1"/>
          </p:cNvSpPr>
          <p:nvPr>
            <p:ph sz="half" idx="1"/>
          </p:nvPr>
        </p:nvSpPr>
        <p:spPr>
          <a:xfrm>
            <a:off x="457199" y="1417638"/>
            <a:ext cx="4474673" cy="5153713"/>
          </a:xfrm>
        </p:spPr>
        <p:txBody>
          <a:bodyPr>
            <a:normAutofit/>
          </a:bodyPr>
          <a:lstStyle/>
          <a:p>
            <a:r>
              <a:rPr lang="en-US" sz="2000" dirty="0"/>
              <a:t>The </a:t>
            </a:r>
            <a:r>
              <a:rPr lang="en-US" sz="2000" dirty="0" smtClean="0"/>
              <a:t>brain contains working </a:t>
            </a:r>
            <a:r>
              <a:rPr lang="en-US" sz="2000" dirty="0"/>
              <a:t>memory (a bottleneck that is fixed, limited and easily overloaded), and long-term memory (a storehouse that is almost unlimited). If nothing has changed in </a:t>
            </a:r>
            <a:r>
              <a:rPr lang="en-US" sz="2000" dirty="0" smtClean="0"/>
              <a:t>the long</a:t>
            </a:r>
            <a:r>
              <a:rPr lang="en-US" sz="2000" dirty="0"/>
              <a:t>-term memory, nothing has been learned. </a:t>
            </a:r>
            <a:endParaRPr lang="en-US" sz="2000" dirty="0" smtClean="0"/>
          </a:p>
          <a:p>
            <a:r>
              <a:rPr lang="en-US" sz="2000" dirty="0" smtClean="0"/>
              <a:t>There is a link </a:t>
            </a:r>
            <a:r>
              <a:rPr lang="en-US" sz="2000" dirty="0"/>
              <a:t>between knowledge and skills: The richer </a:t>
            </a:r>
            <a:r>
              <a:rPr lang="en-US" sz="2000" dirty="0" smtClean="0"/>
              <a:t>your </a:t>
            </a:r>
            <a:r>
              <a:rPr lang="en-US" sz="2000" dirty="0"/>
              <a:t>knowledge </a:t>
            </a:r>
            <a:r>
              <a:rPr lang="en-US" sz="2000" dirty="0" smtClean="0"/>
              <a:t>base, </a:t>
            </a:r>
            <a:r>
              <a:rPr lang="en-US" sz="2000" dirty="0"/>
              <a:t>the </a:t>
            </a:r>
            <a:r>
              <a:rPr lang="en-US" sz="2000" dirty="0" smtClean="0"/>
              <a:t>more </a:t>
            </a:r>
            <a:r>
              <a:rPr lang="en-US" sz="2000" dirty="0"/>
              <a:t>effectively </a:t>
            </a:r>
            <a:r>
              <a:rPr lang="en-US" sz="2000" dirty="0" smtClean="0"/>
              <a:t>your thinking </a:t>
            </a:r>
            <a:r>
              <a:rPr lang="en-US" sz="2000" dirty="0"/>
              <a:t>processes can </a:t>
            </a:r>
            <a:r>
              <a:rPr lang="en-US" sz="2000" dirty="0" smtClean="0"/>
              <a:t>operate.</a:t>
            </a:r>
          </a:p>
          <a:p>
            <a:r>
              <a:rPr lang="en-US" sz="2000" dirty="0"/>
              <a:t>Having factual knowledge in the long-term memory makes it easier to acquire still more factual knowledge. </a:t>
            </a:r>
            <a:endParaRPr lang="en-US" sz="2000" dirty="0" smtClean="0"/>
          </a:p>
          <a:p>
            <a:pPr marL="0" indent="0">
              <a:buNone/>
            </a:pPr>
            <a:r>
              <a:rPr lang="en-US" sz="2000" dirty="0" smtClean="0"/>
              <a:t> </a:t>
            </a:r>
            <a:r>
              <a:rPr lang="en-US" sz="2000" dirty="0"/>
              <a:t>(Willingham)</a:t>
            </a:r>
          </a:p>
          <a:p>
            <a:endParaRPr lang="en-US" dirty="0"/>
          </a:p>
        </p:txBody>
      </p:sp>
      <p:pic>
        <p:nvPicPr>
          <p:cNvPr id="6" name="Content Placeholder 5"/>
          <p:cNvPicPr>
            <a:picLocks noGrp="1" noChangeAspect="1"/>
          </p:cNvPicPr>
          <p:nvPr>
            <p:ph sz="half" idx="2"/>
          </p:nvPr>
        </p:nvPicPr>
        <p:blipFill>
          <a:blip r:embed="rId2"/>
          <a:srcRect l="20256" r="20256"/>
          <a:stretch>
            <a:fillRect/>
          </a:stretch>
        </p:blipFill>
        <p:spPr>
          <a:xfrm>
            <a:off x="5065052" y="1600201"/>
            <a:ext cx="3621747" cy="4058806"/>
          </a:xfrm>
        </p:spPr>
      </p:pic>
    </p:spTree>
    <p:extLst>
      <p:ext uri="{BB962C8B-B14F-4D97-AF65-F5344CB8AC3E}">
        <p14:creationId xmlns:p14="http://schemas.microsoft.com/office/powerpoint/2010/main" val="8754986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7893769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1</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We remember what we think about so you need to spend time actively thinking about what you want to learn.  How are you going to do this?</a:t>
            </a:r>
          </a:p>
          <a:p>
            <a:pPr marL="0" indent="0">
              <a:buNone/>
            </a:pPr>
            <a:endParaRPr lang="en-US" sz="2000" dirty="0"/>
          </a:p>
          <a:p>
            <a:pPr marL="0" indent="0">
              <a:buNone/>
            </a:pPr>
            <a:r>
              <a:rPr lang="en-US" sz="2000" dirty="0" smtClean="0"/>
              <a:t>Walk while you learn</a:t>
            </a:r>
          </a:p>
          <a:p>
            <a:pPr marL="0" indent="0">
              <a:buNone/>
            </a:pPr>
            <a:r>
              <a:rPr lang="en-US" sz="2000" dirty="0" smtClean="0"/>
              <a:t>Talk it through</a:t>
            </a:r>
          </a:p>
          <a:p>
            <a:pPr marL="0" indent="0">
              <a:buNone/>
            </a:pPr>
            <a:r>
              <a:rPr lang="en-US" sz="2000" dirty="0" smtClean="0"/>
              <a:t>Listen to your learning </a:t>
            </a:r>
          </a:p>
          <a:p>
            <a:pPr marL="0" indent="0">
              <a:buNone/>
            </a:pPr>
            <a:r>
              <a:rPr lang="en-US" sz="2000" dirty="0" smtClean="0"/>
              <a:t>Watch your learning</a:t>
            </a:r>
          </a:p>
          <a:p>
            <a:pPr marL="0" indent="0">
              <a:buNone/>
            </a:pPr>
            <a:r>
              <a:rPr lang="en-US" sz="2000" dirty="0" smtClean="0"/>
              <a:t>See your learning</a:t>
            </a:r>
          </a:p>
          <a:p>
            <a:pPr marL="0" indent="0">
              <a:buNone/>
            </a:pPr>
            <a:r>
              <a:rPr lang="en-US" sz="2000" dirty="0" smtClean="0"/>
              <a:t>Write down your learning</a:t>
            </a:r>
          </a:p>
        </p:txBody>
      </p:sp>
      <p:sp>
        <p:nvSpPr>
          <p:cNvPr id="4" name="Content Placeholder 3"/>
          <p:cNvSpPr>
            <a:spLocks noGrp="1"/>
          </p:cNvSpPr>
          <p:nvPr>
            <p:ph sz="half" idx="2"/>
          </p:nvPr>
        </p:nvSpPr>
        <p:spPr/>
        <p:txBody>
          <a:bodyPr>
            <a:normAutofit/>
          </a:bodyPr>
          <a:lstStyle/>
          <a:p>
            <a:pPr marL="0" indent="0">
              <a:buNone/>
            </a:pPr>
            <a:endParaRPr lang="en-US" b="1" dirty="0"/>
          </a:p>
          <a:p>
            <a:endParaRPr lang="en-US" dirty="0"/>
          </a:p>
        </p:txBody>
      </p:sp>
      <p:pic>
        <p:nvPicPr>
          <p:cNvPr id="5" name="Picture 4"/>
          <p:cNvPicPr>
            <a:picLocks noChangeAspect="1"/>
          </p:cNvPicPr>
          <p:nvPr/>
        </p:nvPicPr>
        <p:blipFill>
          <a:blip r:embed="rId2"/>
          <a:stretch>
            <a:fillRect/>
          </a:stretch>
        </p:blipFill>
        <p:spPr>
          <a:xfrm>
            <a:off x="4421794" y="1731851"/>
            <a:ext cx="4496525" cy="3246491"/>
          </a:xfrm>
          <a:prstGeom prst="rect">
            <a:avLst/>
          </a:prstGeom>
        </p:spPr>
      </p:pic>
    </p:spTree>
    <p:extLst>
      <p:ext uri="{BB962C8B-B14F-4D97-AF65-F5344CB8AC3E}">
        <p14:creationId xmlns:p14="http://schemas.microsoft.com/office/powerpoint/2010/main" val="10521077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2</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We remember beginnings and endings better so you need to chunk up what you want to learn into bite size bits.  How are you going to do this?</a:t>
            </a:r>
          </a:p>
          <a:p>
            <a:pPr marL="0" indent="0">
              <a:buNone/>
            </a:pPr>
            <a:endParaRPr lang="en-US" sz="2000" dirty="0"/>
          </a:p>
          <a:p>
            <a:pPr marL="0" indent="0">
              <a:buNone/>
            </a:pPr>
            <a:r>
              <a:rPr lang="en-US" sz="2000" dirty="0" smtClean="0"/>
              <a:t>Flash cards</a:t>
            </a:r>
          </a:p>
          <a:p>
            <a:pPr marL="0" indent="0">
              <a:buNone/>
            </a:pPr>
            <a:r>
              <a:rPr lang="en-US" sz="2000" dirty="0" smtClean="0"/>
              <a:t>Lists</a:t>
            </a:r>
          </a:p>
        </p:txBody>
      </p:sp>
      <p:sp>
        <p:nvSpPr>
          <p:cNvPr id="4" name="Content Placeholder 3"/>
          <p:cNvSpPr>
            <a:spLocks noGrp="1"/>
          </p:cNvSpPr>
          <p:nvPr>
            <p:ph sz="half" idx="2"/>
          </p:nvPr>
        </p:nvSpPr>
        <p:spPr/>
        <p:txBody>
          <a:bodyPr>
            <a:normAutofit/>
          </a:bodyPr>
          <a:lstStyle/>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4715520" y="1638411"/>
            <a:ext cx="3971279" cy="3971279"/>
          </a:xfrm>
          <a:prstGeom prst="rect">
            <a:avLst/>
          </a:prstGeom>
        </p:spPr>
      </p:pic>
    </p:spTree>
    <p:extLst>
      <p:ext uri="{BB962C8B-B14F-4D97-AF65-F5344CB8AC3E}">
        <p14:creationId xmlns:p14="http://schemas.microsoft.com/office/powerpoint/2010/main" val="28075444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3</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sz="2000" dirty="0" smtClean="0"/>
              <a:t>We need 3+ exposures to information to learn it, and we learn best when we space out learning so you need to ensure that you plan to come back to each chunk of learning 3 times over a period of weeks.   Spaced Learning is the NO. 2 most effective thing that you can do to learn. How are you going to do this?</a:t>
            </a:r>
          </a:p>
          <a:p>
            <a:pPr marL="0" indent="0">
              <a:buNone/>
            </a:pPr>
            <a:endParaRPr lang="en-US" sz="2000" dirty="0"/>
          </a:p>
          <a:p>
            <a:pPr marL="0" indent="0">
              <a:buNone/>
            </a:pPr>
            <a:endParaRPr lang="en-US" sz="2000" dirty="0" smtClean="0"/>
          </a:p>
          <a:p>
            <a:pPr marL="0" indent="0">
              <a:buNone/>
            </a:pPr>
            <a:endParaRPr lang="en-US" sz="2000" dirty="0"/>
          </a:p>
          <a:p>
            <a:pPr marL="0" indent="0">
              <a:buNone/>
            </a:pPr>
            <a:r>
              <a:rPr lang="en-US" sz="2000" dirty="0" smtClean="0"/>
              <a:t>Cramming learning into a couple of days does NOT transfer it to your long term memory so you will lose it. </a:t>
            </a:r>
          </a:p>
        </p:txBody>
      </p:sp>
      <p:sp>
        <p:nvSpPr>
          <p:cNvPr id="4" name="Content Placeholder 3"/>
          <p:cNvSpPr>
            <a:spLocks noGrp="1"/>
          </p:cNvSpPr>
          <p:nvPr>
            <p:ph sz="half" idx="2"/>
          </p:nvPr>
        </p:nvSpPr>
        <p:spPr/>
        <p:txBody>
          <a:bodyPr>
            <a:normAutofit lnSpcReduction="10000"/>
          </a:bodyPr>
          <a:lstStyle/>
          <a:p>
            <a:pPr marL="0" indent="0">
              <a:buNone/>
            </a:pPr>
            <a:endParaRPr lang="en-US" b="1" dirty="0"/>
          </a:p>
          <a:p>
            <a:endParaRPr lang="en-US" dirty="0"/>
          </a:p>
        </p:txBody>
      </p:sp>
      <p:pic>
        <p:nvPicPr>
          <p:cNvPr id="5" name="Picture 4"/>
          <p:cNvPicPr>
            <a:picLocks noChangeAspect="1"/>
          </p:cNvPicPr>
          <p:nvPr/>
        </p:nvPicPr>
        <p:blipFill>
          <a:blip r:embed="rId2"/>
          <a:stretch>
            <a:fillRect/>
          </a:stretch>
        </p:blipFill>
        <p:spPr>
          <a:xfrm>
            <a:off x="5466818" y="1417638"/>
            <a:ext cx="2847303" cy="4261464"/>
          </a:xfrm>
          <a:prstGeom prst="rect">
            <a:avLst/>
          </a:prstGeom>
        </p:spPr>
      </p:pic>
    </p:spTree>
    <p:extLst>
      <p:ext uri="{BB962C8B-B14F-4D97-AF65-F5344CB8AC3E}">
        <p14:creationId xmlns:p14="http://schemas.microsoft.com/office/powerpoint/2010/main" val="2807544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4</a:t>
            </a:r>
            <a:endParaRPr lang="en-US" dirty="0"/>
          </a:p>
        </p:txBody>
      </p:sp>
      <p:sp>
        <p:nvSpPr>
          <p:cNvPr id="3" name="Content Placeholder 2"/>
          <p:cNvSpPr>
            <a:spLocks noGrp="1"/>
          </p:cNvSpPr>
          <p:nvPr>
            <p:ph sz="half" idx="1"/>
          </p:nvPr>
        </p:nvSpPr>
        <p:spPr/>
        <p:txBody>
          <a:bodyPr/>
          <a:lstStyle/>
          <a:p>
            <a:pPr marL="0" indent="0">
              <a:buNone/>
            </a:pPr>
            <a:r>
              <a:rPr lang="en-US" sz="2000" dirty="0"/>
              <a:t>Mixed practice is </a:t>
            </a:r>
            <a:r>
              <a:rPr lang="en-US" sz="2000" dirty="0" smtClean="0"/>
              <a:t>better, more realistic, preparation for the exam than </a:t>
            </a:r>
            <a:r>
              <a:rPr lang="en-US" sz="2000" dirty="0"/>
              <a:t>blocked </a:t>
            </a:r>
            <a:r>
              <a:rPr lang="en-US" sz="2000" dirty="0" smtClean="0"/>
              <a:t>practice.  This is the NO. 3 most effective thing that you can do, so mix up your content and questions rather than learning in blocks.  How are you going to plan for this?</a:t>
            </a:r>
            <a:endParaRPr lang="en-US" sz="2000" dirty="0"/>
          </a:p>
        </p:txBody>
      </p:sp>
      <p:pic>
        <p:nvPicPr>
          <p:cNvPr id="5" name="Content Placeholder 4"/>
          <p:cNvPicPr>
            <a:picLocks noGrp="1" noChangeAspect="1"/>
          </p:cNvPicPr>
          <p:nvPr>
            <p:ph sz="half" idx="2"/>
          </p:nvPr>
        </p:nvPicPr>
        <p:blipFill>
          <a:blip r:embed="rId2"/>
          <a:srcRect l="16538" r="16538"/>
          <a:stretch>
            <a:fillRect/>
          </a:stretch>
        </p:blipFill>
        <p:spPr/>
      </p:pic>
    </p:spTree>
    <p:extLst>
      <p:ext uri="{BB962C8B-B14F-4D97-AF65-F5344CB8AC3E}">
        <p14:creationId xmlns:p14="http://schemas.microsoft.com/office/powerpoint/2010/main" val="32782485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works: 5</a:t>
            </a:r>
            <a:endParaRPr lang="en-US" dirty="0"/>
          </a:p>
        </p:txBody>
      </p:sp>
      <p:sp>
        <p:nvSpPr>
          <p:cNvPr id="3" name="Content Placeholder 2"/>
          <p:cNvSpPr>
            <a:spLocks noGrp="1"/>
          </p:cNvSpPr>
          <p:nvPr>
            <p:ph sz="half" idx="1"/>
          </p:nvPr>
        </p:nvSpPr>
        <p:spPr/>
        <p:txBody>
          <a:bodyPr>
            <a:normAutofit/>
          </a:bodyPr>
          <a:lstStyle/>
          <a:p>
            <a:pPr marL="0" indent="0">
              <a:buNone/>
            </a:pPr>
            <a:r>
              <a:rPr lang="en-US" sz="2000" dirty="0" smtClean="0"/>
              <a:t>We learn by connecting information to what we already know.  Spreading Activation Models can help with this.  How are you going to use them?</a:t>
            </a:r>
          </a:p>
        </p:txBody>
      </p:sp>
      <p:sp>
        <p:nvSpPr>
          <p:cNvPr id="4" name="Content Placeholder 3"/>
          <p:cNvSpPr>
            <a:spLocks noGrp="1"/>
          </p:cNvSpPr>
          <p:nvPr>
            <p:ph sz="half" idx="2"/>
          </p:nvPr>
        </p:nvSpPr>
        <p:spPr/>
        <p:txBody>
          <a:bodyPr>
            <a:normAutofit/>
          </a:bodyPr>
          <a:lstStyle/>
          <a:p>
            <a:pPr marL="0" indent="0">
              <a:buNone/>
            </a:pPr>
            <a:endParaRPr lang="en-US" dirty="0"/>
          </a:p>
          <a:p>
            <a:endParaRPr lang="en-US" dirty="0"/>
          </a:p>
        </p:txBody>
      </p:sp>
      <p:pic>
        <p:nvPicPr>
          <p:cNvPr id="5" name="Picture 4"/>
          <p:cNvPicPr>
            <a:picLocks noChangeAspect="1"/>
          </p:cNvPicPr>
          <p:nvPr/>
        </p:nvPicPr>
        <p:blipFill>
          <a:blip r:embed="rId2"/>
          <a:stretch>
            <a:fillRect/>
          </a:stretch>
        </p:blipFill>
        <p:spPr>
          <a:xfrm>
            <a:off x="4678640" y="1700030"/>
            <a:ext cx="4184435" cy="3095947"/>
          </a:xfrm>
          <a:prstGeom prst="rect">
            <a:avLst/>
          </a:prstGeom>
        </p:spPr>
      </p:pic>
    </p:spTree>
    <p:extLst>
      <p:ext uri="{BB962C8B-B14F-4D97-AF65-F5344CB8AC3E}">
        <p14:creationId xmlns:p14="http://schemas.microsoft.com/office/powerpoint/2010/main" val="2807544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308</TotalTime>
  <Words>856</Words>
  <Application>Microsoft Macintosh PowerPoint</Application>
  <PresentationFormat>On-screen Show (4:3)</PresentationFormat>
  <Paragraphs>70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How to pass exams</vt:lpstr>
      <vt:lpstr>Memory skills are vital to passing exams</vt:lpstr>
      <vt:lpstr>What’s the science?</vt:lpstr>
      <vt:lpstr>PowerPoint Presentation</vt:lpstr>
      <vt:lpstr>What works: 1</vt:lpstr>
      <vt:lpstr>What works: 2</vt:lpstr>
      <vt:lpstr>What works: 3</vt:lpstr>
      <vt:lpstr>What works: 4</vt:lpstr>
      <vt:lpstr>What works: 5</vt:lpstr>
      <vt:lpstr>What works: 6</vt:lpstr>
      <vt:lpstr>What works: 7</vt:lpstr>
      <vt:lpstr>What works: 8</vt:lpstr>
      <vt:lpstr>What works: 9</vt:lpstr>
      <vt:lpstr>What works: 10 </vt:lpstr>
      <vt:lpstr>What works: 11</vt:lpstr>
      <vt:lpstr>Worth considering?</vt:lpstr>
      <vt:lpstr>Resources for memorising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Whole-school strategies to build Memory Skills</dc:title>
  <dc:creator>Ruth Powley</dc:creator>
  <cp:lastModifiedBy>Ruth Powley</cp:lastModifiedBy>
  <cp:revision>34</cp:revision>
  <cp:lastPrinted>2014-10-11T17:05:24Z</cp:lastPrinted>
  <dcterms:created xsi:type="dcterms:W3CDTF">2014-09-15T18:33:29Z</dcterms:created>
  <dcterms:modified xsi:type="dcterms:W3CDTF">2014-10-31T13:02:50Z</dcterms:modified>
</cp:coreProperties>
</file>