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5E3D85-27CF-F945-8B15-07D2963AA544}">
          <p14:sldIdLst>
            <p14:sldId id="256"/>
            <p14:sldId id="266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2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8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8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A9C7C-C1D1-234D-9EF4-870136C31FEF}" type="datetimeFigureOut">
              <a:rPr lang="en-US" smtClean="0"/>
              <a:t>27/09/2014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DCEF-A354-E746-B2E0-522048560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2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Quick Guide to Progress 8 and new GCSE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8 </a:t>
            </a:r>
            <a:r>
              <a:rPr lang="en-US" sz="2000" dirty="0" smtClean="0"/>
              <a:t>From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46"/>
            <a:ext cx="8229600" cy="523009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School performance </a:t>
            </a:r>
            <a:r>
              <a:rPr lang="en-US" sz="1600" dirty="0"/>
              <a:t>based on the progress made by </a:t>
            </a:r>
            <a:r>
              <a:rPr lang="en-US" sz="1600" u="sng" dirty="0"/>
              <a:t>all</a:t>
            </a:r>
            <a:r>
              <a:rPr lang="en-US" sz="1600" dirty="0"/>
              <a:t> </a:t>
            </a:r>
            <a:r>
              <a:rPr lang="en-US" sz="1600" dirty="0" smtClean="0"/>
              <a:t>pupils </a:t>
            </a:r>
            <a:r>
              <a:rPr lang="en-US" sz="1600" dirty="0"/>
              <a:t>from 11-16 compared to national </a:t>
            </a:r>
            <a:r>
              <a:rPr lang="en-US" sz="1600" dirty="0" smtClean="0"/>
              <a:t>benchmarks</a:t>
            </a:r>
          </a:p>
          <a:p>
            <a:r>
              <a:rPr lang="en-US" sz="1600" dirty="0" smtClean="0"/>
              <a:t>English and </a:t>
            </a:r>
            <a:r>
              <a:rPr lang="en-US" sz="1600" dirty="0" err="1" smtClean="0"/>
              <a:t>Maths</a:t>
            </a:r>
            <a:r>
              <a:rPr lang="en-US" sz="1600" dirty="0" smtClean="0"/>
              <a:t> double weighted to reflect their importance – the C threshold has been removed in these subjects after consultation</a:t>
            </a:r>
          </a:p>
          <a:p>
            <a:r>
              <a:rPr lang="en-US" sz="1600" dirty="0" smtClean="0"/>
              <a:t>3 of the 8 subjects must be ‘traditional’ academic subjects (Humanities, Languages or Sciences)</a:t>
            </a:r>
          </a:p>
          <a:p>
            <a:r>
              <a:rPr lang="en-US" sz="1600" dirty="0" smtClean="0"/>
              <a:t>3 further subjects are included in the ‘open  group’ (which could include vocational qualifications) to ensure a broad and balanced curriculum.  The lower score from English Lang or Lit can be included here</a:t>
            </a:r>
          </a:p>
          <a:p>
            <a:r>
              <a:rPr lang="en-US" sz="1600" dirty="0" smtClean="0"/>
              <a:t>A score is given for the P8 subjects from 1 (G) to 8 (A*). </a:t>
            </a:r>
          </a:p>
          <a:p>
            <a:r>
              <a:rPr lang="en-US" sz="1600" dirty="0" smtClean="0"/>
              <a:t>Each pupil’s GCSE score is compared with those of other pupils who performed the same at 11 to </a:t>
            </a:r>
            <a:r>
              <a:rPr lang="en-US" sz="1600" dirty="0" smtClean="0"/>
              <a:t>measure</a:t>
            </a:r>
            <a:r>
              <a:rPr lang="en-US" sz="1600" dirty="0" smtClean="0"/>
              <a:t> </a:t>
            </a:r>
            <a:r>
              <a:rPr lang="en-US" sz="1600" dirty="0" smtClean="0"/>
              <a:t>progress.  The school’s score is an average of pupils’ scores</a:t>
            </a:r>
          </a:p>
          <a:p>
            <a:r>
              <a:rPr lang="en-US" sz="1600" dirty="0" smtClean="0"/>
              <a:t>The progress score must be reported on school websites</a:t>
            </a:r>
          </a:p>
          <a:p>
            <a:r>
              <a:rPr lang="en-US" sz="1600" dirty="0" smtClean="0"/>
              <a:t>A school progress score of -0.5 (half a grade less progress than the average) will be below floor target and trigger an inspection</a:t>
            </a:r>
          </a:p>
          <a:p>
            <a:pPr marL="0" indent="0">
              <a:buNone/>
            </a:pPr>
            <a:r>
              <a:rPr lang="en-US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Issues</a:t>
            </a:r>
          </a:p>
          <a:p>
            <a:r>
              <a:rPr lang="en-US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Impact on no./ type of schools failing to hit minimum thresholds</a:t>
            </a:r>
          </a:p>
          <a:p>
            <a:r>
              <a:rPr lang="en-US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Impact on ‘Narrowing the Gap’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9081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GCSE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‘Reference test’ to set boundaries: fixed for English and </a:t>
            </a:r>
            <a:r>
              <a:rPr lang="en-US" sz="2000" dirty="0" err="1" smtClean="0"/>
              <a:t>Maths</a:t>
            </a:r>
            <a:endParaRPr lang="en-US" sz="2000" dirty="0" smtClean="0"/>
          </a:p>
          <a:p>
            <a:r>
              <a:rPr lang="en-US" sz="2000" dirty="0" smtClean="0"/>
              <a:t>9: Top 3% of students (20% of those gaining 7+).  The ‘20% rule’ would reduce top grades in </a:t>
            </a:r>
            <a:r>
              <a:rPr lang="en-US" sz="2000" dirty="0" err="1" smtClean="0"/>
              <a:t>Maths</a:t>
            </a:r>
            <a:r>
              <a:rPr lang="en-US" sz="2000" dirty="0" smtClean="0"/>
              <a:t> from 37,000 to 22,000 pupils</a:t>
            </a:r>
          </a:p>
          <a:p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5: Top 1/3 of current C, bottom 1/3 of current B.  In line with Finland, Canada, the Netherlands and Switzerland </a:t>
            </a:r>
          </a:p>
          <a:p>
            <a:r>
              <a:rPr lang="en-US" sz="2000" dirty="0" smtClean="0"/>
              <a:t>4: Bottom 2/3 of current C</a:t>
            </a:r>
          </a:p>
          <a:p>
            <a:pPr marL="0" indent="0">
              <a:buNone/>
            </a:pPr>
            <a:r>
              <a:rPr lang="en-US" sz="2000" b="1" dirty="0" smtClean="0"/>
              <a:t>Issues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Students receiving mix of grades and numbers 2016 and 2017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Fixed boundaries despite performance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05592"/>
              </p:ext>
            </p:extLst>
          </p:nvPr>
        </p:nvGraphicFramePr>
        <p:xfrm>
          <a:off x="1408545" y="502227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A* A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E F 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9 8 7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6 5 4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3 2 1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57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340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Quick Guide to Progress 8 and new GCSE Grading</vt:lpstr>
      <vt:lpstr>Progress 8 From 2016</vt:lpstr>
      <vt:lpstr>New GCSE Grading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Update</dc:title>
  <dc:creator>Ruth Powley</dc:creator>
  <cp:lastModifiedBy>Ruth Powley</cp:lastModifiedBy>
  <cp:revision>41</cp:revision>
  <dcterms:created xsi:type="dcterms:W3CDTF">2014-08-31T11:46:39Z</dcterms:created>
  <dcterms:modified xsi:type="dcterms:W3CDTF">2014-09-27T15:21:23Z</dcterms:modified>
</cp:coreProperties>
</file>