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7" r:id="rId4"/>
    <p:sldId id="268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19" autoAdjust="0"/>
  </p:normalViewPr>
  <p:slideViewPr>
    <p:cSldViewPr snapToGrid="0" snapToObjects="1">
      <p:cViewPr varScale="1">
        <p:scale>
          <a:sx n="127" d="100"/>
          <a:sy n="127" d="100"/>
        </p:scale>
        <p:origin x="-2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B79BF-F2D2-CE4F-9E31-D372207BA59E}" type="doc">
      <dgm:prSet loTypeId="urn:microsoft.com/office/officeart/2005/8/layout/cycle6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A62F8CA-B336-F64D-885D-CE75DB83EBC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Unwavering commitment to closing gaps</a:t>
          </a:r>
          <a:endParaRPr lang="en-US" sz="1800" dirty="0">
            <a:solidFill>
              <a:schemeClr val="bg1"/>
            </a:solidFill>
          </a:endParaRPr>
        </a:p>
      </dgm:t>
    </dgm:pt>
    <dgm:pt modelId="{52EA3E2E-5465-E14D-A56E-C147505D9191}" type="parTrans" cxnId="{822C1DCB-E641-D948-80F7-691821753751}">
      <dgm:prSet/>
      <dgm:spPr/>
      <dgm:t>
        <a:bodyPr/>
        <a:lstStyle/>
        <a:p>
          <a:endParaRPr lang="en-US"/>
        </a:p>
      </dgm:t>
    </dgm:pt>
    <dgm:pt modelId="{F9CB4BA2-8723-8E47-952E-1A7FEDAC4124}" type="sibTrans" cxnId="{822C1DCB-E641-D948-80F7-691821753751}">
      <dgm:prSet/>
      <dgm:spPr/>
      <dgm:t>
        <a:bodyPr/>
        <a:lstStyle/>
        <a:p>
          <a:endParaRPr lang="en-US"/>
        </a:p>
      </dgm:t>
    </dgm:pt>
    <dgm:pt modelId="{3F44E8D3-9A93-9946-B343-C8022FF3A628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High quality teaching</a:t>
          </a:r>
          <a:endParaRPr lang="en-US" sz="1800" dirty="0">
            <a:solidFill>
              <a:srgbClr val="000000"/>
            </a:solidFill>
          </a:endParaRPr>
        </a:p>
      </dgm:t>
    </dgm:pt>
    <dgm:pt modelId="{B5853A73-BBCD-4D46-B7AB-95EA53253814}" type="parTrans" cxnId="{EBDB7283-6124-1841-987A-8A2F819B6B4C}">
      <dgm:prSet/>
      <dgm:spPr/>
      <dgm:t>
        <a:bodyPr/>
        <a:lstStyle/>
        <a:p>
          <a:endParaRPr lang="en-US"/>
        </a:p>
      </dgm:t>
    </dgm:pt>
    <dgm:pt modelId="{989588ED-5E95-0E41-B361-5A6E39D0755E}" type="sibTrans" cxnId="{EBDB7283-6124-1841-987A-8A2F819B6B4C}">
      <dgm:prSet/>
      <dgm:spPr/>
      <dgm:t>
        <a:bodyPr/>
        <a:lstStyle/>
        <a:p>
          <a:endParaRPr lang="en-US"/>
        </a:p>
      </dgm:t>
    </dgm:pt>
    <dgm:pt modelId="{12BD7421-59AD-CC45-9FFD-A6EC21ED1910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Robust tracking</a:t>
          </a:r>
          <a:endParaRPr lang="en-US" sz="1800" dirty="0">
            <a:solidFill>
              <a:srgbClr val="000000"/>
            </a:solidFill>
          </a:endParaRPr>
        </a:p>
      </dgm:t>
    </dgm:pt>
    <dgm:pt modelId="{32AAF8D6-F291-1944-B3C3-ACBCED104575}" type="parTrans" cxnId="{C42C4A77-F4C4-B94B-8C71-9926D1CEFD0A}">
      <dgm:prSet/>
      <dgm:spPr/>
      <dgm:t>
        <a:bodyPr/>
        <a:lstStyle/>
        <a:p>
          <a:endParaRPr lang="en-US"/>
        </a:p>
      </dgm:t>
    </dgm:pt>
    <dgm:pt modelId="{5B73E337-CAB4-2740-BA8C-71565067CAE5}" type="sibTrans" cxnId="{C42C4A77-F4C4-B94B-8C71-9926D1CEFD0A}">
      <dgm:prSet/>
      <dgm:spPr/>
      <dgm:t>
        <a:bodyPr/>
        <a:lstStyle/>
        <a:p>
          <a:endParaRPr lang="en-US"/>
        </a:p>
      </dgm:t>
    </dgm:pt>
    <dgm:pt modelId="{FD0C60D1-7426-4148-88B2-A43EF684851D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Forensically targeted intervention</a:t>
          </a:r>
          <a:endParaRPr lang="en-US" sz="1800" dirty="0">
            <a:solidFill>
              <a:srgbClr val="000000"/>
            </a:solidFill>
          </a:endParaRPr>
        </a:p>
      </dgm:t>
    </dgm:pt>
    <dgm:pt modelId="{E4502A67-8747-BC4E-B16E-18D7D379D4A0}" type="parTrans" cxnId="{737FA6D4-5489-D64D-87EC-19220609C4DB}">
      <dgm:prSet/>
      <dgm:spPr/>
      <dgm:t>
        <a:bodyPr/>
        <a:lstStyle/>
        <a:p>
          <a:endParaRPr lang="en-US"/>
        </a:p>
      </dgm:t>
    </dgm:pt>
    <dgm:pt modelId="{9B9D1D5D-173A-514F-B022-74AE3EC3D25E}" type="sibTrans" cxnId="{737FA6D4-5489-D64D-87EC-19220609C4DB}">
      <dgm:prSet/>
      <dgm:spPr/>
      <dgm:t>
        <a:bodyPr/>
        <a:lstStyle/>
        <a:p>
          <a:endParaRPr lang="en-US"/>
        </a:p>
      </dgm:t>
    </dgm:pt>
    <dgm:pt modelId="{E602321B-2287-084C-B838-EF52FCDE10C8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Strategies to improve </a:t>
          </a:r>
          <a:r>
            <a:rPr lang="en-US" sz="1800" dirty="0" err="1" smtClean="0">
              <a:solidFill>
                <a:srgbClr val="000000"/>
              </a:solidFill>
            </a:rPr>
            <a:t>behaviour</a:t>
          </a:r>
          <a:r>
            <a:rPr lang="en-US" sz="1800" dirty="0" smtClean="0">
              <a:solidFill>
                <a:srgbClr val="000000"/>
              </a:solidFill>
            </a:rPr>
            <a:t> &amp; attendance</a:t>
          </a:r>
          <a:endParaRPr lang="en-US" sz="1800" dirty="0">
            <a:solidFill>
              <a:srgbClr val="000000"/>
            </a:solidFill>
          </a:endParaRPr>
        </a:p>
      </dgm:t>
    </dgm:pt>
    <dgm:pt modelId="{E837C19E-F1E1-F841-A86C-AC7F497AD4CD}" type="parTrans" cxnId="{7C71AF9F-A8D0-2C45-8944-33FB37A4592F}">
      <dgm:prSet/>
      <dgm:spPr/>
      <dgm:t>
        <a:bodyPr/>
        <a:lstStyle/>
        <a:p>
          <a:endParaRPr lang="en-US"/>
        </a:p>
      </dgm:t>
    </dgm:pt>
    <dgm:pt modelId="{8F09095C-4C84-1F45-9B4B-248534248B6B}" type="sibTrans" cxnId="{7C71AF9F-A8D0-2C45-8944-33FB37A4592F}">
      <dgm:prSet/>
      <dgm:spPr/>
      <dgm:t>
        <a:bodyPr/>
        <a:lstStyle/>
        <a:p>
          <a:endParaRPr lang="en-US"/>
        </a:p>
      </dgm:t>
    </dgm:pt>
    <dgm:pt modelId="{B68403A2-3778-614B-87FD-40D3E8A30177}" type="pres">
      <dgm:prSet presAssocID="{CA6B79BF-F2D2-CE4F-9E31-D372207BA5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083328-4576-B24F-9275-024D6C91AC82}" type="pres">
      <dgm:prSet presAssocID="{4A62F8CA-B336-F64D-885D-CE75DB83EB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02458-F92E-CC44-8746-3844AF14A9DF}" type="pres">
      <dgm:prSet presAssocID="{4A62F8CA-B336-F64D-885D-CE75DB83EBC8}" presName="spNode" presStyleCnt="0"/>
      <dgm:spPr/>
    </dgm:pt>
    <dgm:pt modelId="{FD4443DA-3FF9-164C-92BB-43E740FC3549}" type="pres">
      <dgm:prSet presAssocID="{F9CB4BA2-8723-8E47-952E-1A7FEDAC412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1BB11CB-D681-E045-A64E-B9C9543F8246}" type="pres">
      <dgm:prSet presAssocID="{3F44E8D3-9A93-9946-B343-C8022FF3A62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CB291-17F6-F043-929B-A435FEEE8497}" type="pres">
      <dgm:prSet presAssocID="{3F44E8D3-9A93-9946-B343-C8022FF3A628}" presName="spNode" presStyleCnt="0"/>
      <dgm:spPr/>
    </dgm:pt>
    <dgm:pt modelId="{D6C40376-7394-A647-B7AA-10C5873E4243}" type="pres">
      <dgm:prSet presAssocID="{989588ED-5E95-0E41-B361-5A6E39D0755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1BF0D6F-6127-A34D-BEBD-8B1F945BB622}" type="pres">
      <dgm:prSet presAssocID="{12BD7421-59AD-CC45-9FFD-A6EC21ED19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CEC5F-67B2-444D-A9D9-D5E2AFB135BA}" type="pres">
      <dgm:prSet presAssocID="{12BD7421-59AD-CC45-9FFD-A6EC21ED1910}" presName="spNode" presStyleCnt="0"/>
      <dgm:spPr/>
    </dgm:pt>
    <dgm:pt modelId="{6AEA87D4-6010-D04C-9049-5CA95FC90AF3}" type="pres">
      <dgm:prSet presAssocID="{5B73E337-CAB4-2740-BA8C-71565067CAE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67B7D45-C578-F64B-9AB9-FB66F1986654}" type="pres">
      <dgm:prSet presAssocID="{FD0C60D1-7426-4148-88B2-A43EF68485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3C032-D1F5-404B-B535-77BDABA25BB2}" type="pres">
      <dgm:prSet presAssocID="{FD0C60D1-7426-4148-88B2-A43EF684851D}" presName="spNode" presStyleCnt="0"/>
      <dgm:spPr/>
    </dgm:pt>
    <dgm:pt modelId="{157F47EC-4A74-BF44-ACEC-9982B079C19D}" type="pres">
      <dgm:prSet presAssocID="{9B9D1D5D-173A-514F-B022-74AE3EC3D25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2D8408B-353B-C64E-B93F-46BBD28DF3CB}" type="pres">
      <dgm:prSet presAssocID="{E602321B-2287-084C-B838-EF52FCDE10C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9F4DF-86C3-9E46-8E30-1F487D55F7A3}" type="pres">
      <dgm:prSet presAssocID="{E602321B-2287-084C-B838-EF52FCDE10C8}" presName="spNode" presStyleCnt="0"/>
      <dgm:spPr/>
    </dgm:pt>
    <dgm:pt modelId="{6A90B747-BDDC-BE4D-8BE5-38EB0903019B}" type="pres">
      <dgm:prSet presAssocID="{8F09095C-4C84-1F45-9B4B-248534248B6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42C4A77-F4C4-B94B-8C71-9926D1CEFD0A}" srcId="{CA6B79BF-F2D2-CE4F-9E31-D372207BA59E}" destId="{12BD7421-59AD-CC45-9FFD-A6EC21ED1910}" srcOrd="2" destOrd="0" parTransId="{32AAF8D6-F291-1944-B3C3-ACBCED104575}" sibTransId="{5B73E337-CAB4-2740-BA8C-71565067CAE5}"/>
    <dgm:cxn modelId="{822C1DCB-E641-D948-80F7-691821753751}" srcId="{CA6B79BF-F2D2-CE4F-9E31-D372207BA59E}" destId="{4A62F8CA-B336-F64D-885D-CE75DB83EBC8}" srcOrd="0" destOrd="0" parTransId="{52EA3E2E-5465-E14D-A56E-C147505D9191}" sibTransId="{F9CB4BA2-8723-8E47-952E-1A7FEDAC4124}"/>
    <dgm:cxn modelId="{737FA6D4-5489-D64D-87EC-19220609C4DB}" srcId="{CA6B79BF-F2D2-CE4F-9E31-D372207BA59E}" destId="{FD0C60D1-7426-4148-88B2-A43EF684851D}" srcOrd="3" destOrd="0" parTransId="{E4502A67-8747-BC4E-B16E-18D7D379D4A0}" sibTransId="{9B9D1D5D-173A-514F-B022-74AE3EC3D25E}"/>
    <dgm:cxn modelId="{9DAA1A41-9ADF-C547-9B0B-9ACDB5C0DF68}" type="presOf" srcId="{5B73E337-CAB4-2740-BA8C-71565067CAE5}" destId="{6AEA87D4-6010-D04C-9049-5CA95FC90AF3}" srcOrd="0" destOrd="0" presId="urn:microsoft.com/office/officeart/2005/8/layout/cycle6"/>
    <dgm:cxn modelId="{263DFB47-5BCE-9347-9C64-AA92A20D42CA}" type="presOf" srcId="{3F44E8D3-9A93-9946-B343-C8022FF3A628}" destId="{E1BB11CB-D681-E045-A64E-B9C9543F8246}" srcOrd="0" destOrd="0" presId="urn:microsoft.com/office/officeart/2005/8/layout/cycle6"/>
    <dgm:cxn modelId="{E636F110-F62E-B346-B57F-CAC71C531BA3}" type="presOf" srcId="{E602321B-2287-084C-B838-EF52FCDE10C8}" destId="{82D8408B-353B-C64E-B93F-46BBD28DF3CB}" srcOrd="0" destOrd="0" presId="urn:microsoft.com/office/officeart/2005/8/layout/cycle6"/>
    <dgm:cxn modelId="{7C71AF9F-A8D0-2C45-8944-33FB37A4592F}" srcId="{CA6B79BF-F2D2-CE4F-9E31-D372207BA59E}" destId="{E602321B-2287-084C-B838-EF52FCDE10C8}" srcOrd="4" destOrd="0" parTransId="{E837C19E-F1E1-F841-A86C-AC7F497AD4CD}" sibTransId="{8F09095C-4C84-1F45-9B4B-248534248B6B}"/>
    <dgm:cxn modelId="{CECF44A5-E1E9-C340-B36B-F42EE457883F}" type="presOf" srcId="{12BD7421-59AD-CC45-9FFD-A6EC21ED1910}" destId="{71BF0D6F-6127-A34D-BEBD-8B1F945BB622}" srcOrd="0" destOrd="0" presId="urn:microsoft.com/office/officeart/2005/8/layout/cycle6"/>
    <dgm:cxn modelId="{EBDB7283-6124-1841-987A-8A2F819B6B4C}" srcId="{CA6B79BF-F2D2-CE4F-9E31-D372207BA59E}" destId="{3F44E8D3-9A93-9946-B343-C8022FF3A628}" srcOrd="1" destOrd="0" parTransId="{B5853A73-BBCD-4D46-B7AB-95EA53253814}" sibTransId="{989588ED-5E95-0E41-B361-5A6E39D0755E}"/>
    <dgm:cxn modelId="{A995E85C-E5FC-AE4D-A549-B05DD3F7D5DD}" type="presOf" srcId="{FD0C60D1-7426-4148-88B2-A43EF684851D}" destId="{767B7D45-C578-F64B-9AB9-FB66F1986654}" srcOrd="0" destOrd="0" presId="urn:microsoft.com/office/officeart/2005/8/layout/cycle6"/>
    <dgm:cxn modelId="{619B4A4B-C484-E04F-923D-FC9E46B2F23C}" type="presOf" srcId="{989588ED-5E95-0E41-B361-5A6E39D0755E}" destId="{D6C40376-7394-A647-B7AA-10C5873E4243}" srcOrd="0" destOrd="0" presId="urn:microsoft.com/office/officeart/2005/8/layout/cycle6"/>
    <dgm:cxn modelId="{9DF10589-E6F4-C049-AFBF-C884AC17C91A}" type="presOf" srcId="{CA6B79BF-F2D2-CE4F-9E31-D372207BA59E}" destId="{B68403A2-3778-614B-87FD-40D3E8A30177}" srcOrd="0" destOrd="0" presId="urn:microsoft.com/office/officeart/2005/8/layout/cycle6"/>
    <dgm:cxn modelId="{1F6487D8-7B45-6C4D-B81B-0B5019E481B0}" type="presOf" srcId="{8F09095C-4C84-1F45-9B4B-248534248B6B}" destId="{6A90B747-BDDC-BE4D-8BE5-38EB0903019B}" srcOrd="0" destOrd="0" presId="urn:microsoft.com/office/officeart/2005/8/layout/cycle6"/>
    <dgm:cxn modelId="{D07FCCA6-E8E4-A842-8D5C-C042B675FF72}" type="presOf" srcId="{4A62F8CA-B336-F64D-885D-CE75DB83EBC8}" destId="{4B083328-4576-B24F-9275-024D6C91AC82}" srcOrd="0" destOrd="0" presId="urn:microsoft.com/office/officeart/2005/8/layout/cycle6"/>
    <dgm:cxn modelId="{98C39B8E-B536-DA4A-AD23-D3D8BE12953F}" type="presOf" srcId="{F9CB4BA2-8723-8E47-952E-1A7FEDAC4124}" destId="{FD4443DA-3FF9-164C-92BB-43E740FC3549}" srcOrd="0" destOrd="0" presId="urn:microsoft.com/office/officeart/2005/8/layout/cycle6"/>
    <dgm:cxn modelId="{657C9DD9-C368-1A40-AE5D-D36FBF5663AF}" type="presOf" srcId="{9B9D1D5D-173A-514F-B022-74AE3EC3D25E}" destId="{157F47EC-4A74-BF44-ACEC-9982B079C19D}" srcOrd="0" destOrd="0" presId="urn:microsoft.com/office/officeart/2005/8/layout/cycle6"/>
    <dgm:cxn modelId="{EF117599-74BE-124D-BE1D-F2076B88760D}" type="presParOf" srcId="{B68403A2-3778-614B-87FD-40D3E8A30177}" destId="{4B083328-4576-B24F-9275-024D6C91AC82}" srcOrd="0" destOrd="0" presId="urn:microsoft.com/office/officeart/2005/8/layout/cycle6"/>
    <dgm:cxn modelId="{7D72ED01-F549-EB4C-8852-BFBD64CDBF34}" type="presParOf" srcId="{B68403A2-3778-614B-87FD-40D3E8A30177}" destId="{C8702458-F92E-CC44-8746-3844AF14A9DF}" srcOrd="1" destOrd="0" presId="urn:microsoft.com/office/officeart/2005/8/layout/cycle6"/>
    <dgm:cxn modelId="{66CD0678-5C46-794C-8BF4-DCA77E0D6D86}" type="presParOf" srcId="{B68403A2-3778-614B-87FD-40D3E8A30177}" destId="{FD4443DA-3FF9-164C-92BB-43E740FC3549}" srcOrd="2" destOrd="0" presId="urn:microsoft.com/office/officeart/2005/8/layout/cycle6"/>
    <dgm:cxn modelId="{43DBE0AA-6A4C-4C4F-929E-82793D87D9F5}" type="presParOf" srcId="{B68403A2-3778-614B-87FD-40D3E8A30177}" destId="{E1BB11CB-D681-E045-A64E-B9C9543F8246}" srcOrd="3" destOrd="0" presId="urn:microsoft.com/office/officeart/2005/8/layout/cycle6"/>
    <dgm:cxn modelId="{993809A4-73F9-E240-B486-33FB94D60449}" type="presParOf" srcId="{B68403A2-3778-614B-87FD-40D3E8A30177}" destId="{DD5CB291-17F6-F043-929B-A435FEEE8497}" srcOrd="4" destOrd="0" presId="urn:microsoft.com/office/officeart/2005/8/layout/cycle6"/>
    <dgm:cxn modelId="{62531D75-DCE8-9446-A9D0-552882E3B249}" type="presParOf" srcId="{B68403A2-3778-614B-87FD-40D3E8A30177}" destId="{D6C40376-7394-A647-B7AA-10C5873E4243}" srcOrd="5" destOrd="0" presId="urn:microsoft.com/office/officeart/2005/8/layout/cycle6"/>
    <dgm:cxn modelId="{40F0A71F-3B89-BF4A-9E94-6685228DBEBB}" type="presParOf" srcId="{B68403A2-3778-614B-87FD-40D3E8A30177}" destId="{71BF0D6F-6127-A34D-BEBD-8B1F945BB622}" srcOrd="6" destOrd="0" presId="urn:microsoft.com/office/officeart/2005/8/layout/cycle6"/>
    <dgm:cxn modelId="{8D6527B4-262D-CC49-A413-840B3DAD58EA}" type="presParOf" srcId="{B68403A2-3778-614B-87FD-40D3E8A30177}" destId="{313CEC5F-67B2-444D-A9D9-D5E2AFB135BA}" srcOrd="7" destOrd="0" presId="urn:microsoft.com/office/officeart/2005/8/layout/cycle6"/>
    <dgm:cxn modelId="{02FDA3F1-D6DD-EE4F-96C3-1F4CC9E47080}" type="presParOf" srcId="{B68403A2-3778-614B-87FD-40D3E8A30177}" destId="{6AEA87D4-6010-D04C-9049-5CA95FC90AF3}" srcOrd="8" destOrd="0" presId="urn:microsoft.com/office/officeart/2005/8/layout/cycle6"/>
    <dgm:cxn modelId="{6A750062-B8B4-6C41-98E3-ACD63C451D82}" type="presParOf" srcId="{B68403A2-3778-614B-87FD-40D3E8A30177}" destId="{767B7D45-C578-F64B-9AB9-FB66F1986654}" srcOrd="9" destOrd="0" presId="urn:microsoft.com/office/officeart/2005/8/layout/cycle6"/>
    <dgm:cxn modelId="{4E85407B-282E-CA44-835D-393439202F9E}" type="presParOf" srcId="{B68403A2-3778-614B-87FD-40D3E8A30177}" destId="{F423C032-D1F5-404B-B535-77BDABA25BB2}" srcOrd="10" destOrd="0" presId="urn:microsoft.com/office/officeart/2005/8/layout/cycle6"/>
    <dgm:cxn modelId="{BC32E5BC-5489-3941-A89C-B446093F664D}" type="presParOf" srcId="{B68403A2-3778-614B-87FD-40D3E8A30177}" destId="{157F47EC-4A74-BF44-ACEC-9982B079C19D}" srcOrd="11" destOrd="0" presId="urn:microsoft.com/office/officeart/2005/8/layout/cycle6"/>
    <dgm:cxn modelId="{324ED993-9E02-584F-89E6-C36F994EA593}" type="presParOf" srcId="{B68403A2-3778-614B-87FD-40D3E8A30177}" destId="{82D8408B-353B-C64E-B93F-46BBD28DF3CB}" srcOrd="12" destOrd="0" presId="urn:microsoft.com/office/officeart/2005/8/layout/cycle6"/>
    <dgm:cxn modelId="{381650D2-16ED-DD4B-B5AC-C7A2044E96A9}" type="presParOf" srcId="{B68403A2-3778-614B-87FD-40D3E8A30177}" destId="{3FE9F4DF-86C3-9E46-8E30-1F487D55F7A3}" srcOrd="13" destOrd="0" presId="urn:microsoft.com/office/officeart/2005/8/layout/cycle6"/>
    <dgm:cxn modelId="{8470D4F4-1CED-FC4E-BC5E-EBF049114475}" type="presParOf" srcId="{B68403A2-3778-614B-87FD-40D3E8A30177}" destId="{6A90B747-BDDC-BE4D-8BE5-38EB0903019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83328-4576-B24F-9275-024D6C91AC82}">
      <dsp:nvSpPr>
        <dsp:cNvPr id="0" name=""/>
        <dsp:cNvSpPr/>
      </dsp:nvSpPr>
      <dsp:spPr>
        <a:xfrm>
          <a:off x="2652167" y="2016"/>
          <a:ext cx="1823799" cy="11854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Unwavering commitment to closing gaps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710037" y="59886"/>
        <a:ext cx="1708059" cy="1069729"/>
      </dsp:txXfrm>
    </dsp:sp>
    <dsp:sp modelId="{FD4443DA-3FF9-164C-92BB-43E740FC3549}">
      <dsp:nvSpPr>
        <dsp:cNvPr id="0" name=""/>
        <dsp:cNvSpPr/>
      </dsp:nvSpPr>
      <dsp:spPr>
        <a:xfrm>
          <a:off x="1195700" y="594751"/>
          <a:ext cx="4736733" cy="4736733"/>
        </a:xfrm>
        <a:custGeom>
          <a:avLst/>
          <a:gdLst/>
          <a:ahLst/>
          <a:cxnLst/>
          <a:rect l="0" t="0" r="0" b="0"/>
          <a:pathLst>
            <a:path>
              <a:moveTo>
                <a:pt x="3292794" y="187863"/>
              </a:moveTo>
              <a:arcTo wR="2368366" hR="2368366" stAng="17578476" swAng="196140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B11CB-D681-E045-A64E-B9C9543F8246}">
      <dsp:nvSpPr>
        <dsp:cNvPr id="0" name=""/>
        <dsp:cNvSpPr/>
      </dsp:nvSpPr>
      <dsp:spPr>
        <a:xfrm>
          <a:off x="4904617" y="1638517"/>
          <a:ext cx="1823799" cy="1185469"/>
        </a:xfrm>
        <a:prstGeom prst="round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High quality teaching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4962487" y="1696387"/>
        <a:ext cx="1708059" cy="1069729"/>
      </dsp:txXfrm>
    </dsp:sp>
    <dsp:sp modelId="{D6C40376-7394-A647-B7AA-10C5873E4243}">
      <dsp:nvSpPr>
        <dsp:cNvPr id="0" name=""/>
        <dsp:cNvSpPr/>
      </dsp:nvSpPr>
      <dsp:spPr>
        <a:xfrm>
          <a:off x="1195700" y="594751"/>
          <a:ext cx="4736733" cy="4736733"/>
        </a:xfrm>
        <a:custGeom>
          <a:avLst/>
          <a:gdLst/>
          <a:ahLst/>
          <a:cxnLst/>
          <a:rect l="0" t="0" r="0" b="0"/>
          <a:pathLst>
            <a:path>
              <a:moveTo>
                <a:pt x="4733485" y="2244374"/>
              </a:moveTo>
              <a:arcTo wR="2368366" hR="2368366" stAng="21419940" swAng="2196197"/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F0D6F-6127-A34D-BEBD-8B1F945BB622}">
      <dsp:nvSpPr>
        <dsp:cNvPr id="0" name=""/>
        <dsp:cNvSpPr/>
      </dsp:nvSpPr>
      <dsp:spPr>
        <a:xfrm>
          <a:off x="4044258" y="4286432"/>
          <a:ext cx="1823799" cy="1185469"/>
        </a:xfrm>
        <a:prstGeom prst="roundRec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Robust tracking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4102128" y="4344302"/>
        <a:ext cx="1708059" cy="1069729"/>
      </dsp:txXfrm>
    </dsp:sp>
    <dsp:sp modelId="{6AEA87D4-6010-D04C-9049-5CA95FC90AF3}">
      <dsp:nvSpPr>
        <dsp:cNvPr id="0" name=""/>
        <dsp:cNvSpPr/>
      </dsp:nvSpPr>
      <dsp:spPr>
        <a:xfrm>
          <a:off x="1195700" y="594751"/>
          <a:ext cx="4736733" cy="4736733"/>
        </a:xfrm>
        <a:custGeom>
          <a:avLst/>
          <a:gdLst/>
          <a:ahLst/>
          <a:cxnLst/>
          <a:rect l="0" t="0" r="0" b="0"/>
          <a:pathLst>
            <a:path>
              <a:moveTo>
                <a:pt x="2839149" y="4689471"/>
              </a:moveTo>
              <a:arcTo wR="2368366" hR="2368366" stAng="4712064" swAng="1375872"/>
            </a:path>
          </a:pathLst>
        </a:custGeom>
        <a:noFill/>
        <a:ln w="9525" cap="flat" cmpd="sng" algn="ctr">
          <a:solidFill>
            <a:schemeClr val="accent3">
              <a:hueOff val="5625133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B7D45-C578-F64B-9AB9-FB66F1986654}">
      <dsp:nvSpPr>
        <dsp:cNvPr id="0" name=""/>
        <dsp:cNvSpPr/>
      </dsp:nvSpPr>
      <dsp:spPr>
        <a:xfrm>
          <a:off x="1260075" y="4286432"/>
          <a:ext cx="1823799" cy="1185469"/>
        </a:xfrm>
        <a:prstGeom prst="roundRect">
          <a:avLst/>
        </a:prstGeom>
        <a:gradFill rotWithShape="0">
          <a:gsLst>
            <a:gs pos="0">
              <a:schemeClr val="accent3">
                <a:hueOff val="8437700"/>
                <a:satOff val="-12660"/>
                <a:lumOff val="-20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8437700"/>
                <a:satOff val="-12660"/>
                <a:lumOff val="-20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Forensically targeted intervention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317945" y="4344302"/>
        <a:ext cx="1708059" cy="1069729"/>
      </dsp:txXfrm>
    </dsp:sp>
    <dsp:sp modelId="{157F47EC-4A74-BF44-ACEC-9982B079C19D}">
      <dsp:nvSpPr>
        <dsp:cNvPr id="0" name=""/>
        <dsp:cNvSpPr/>
      </dsp:nvSpPr>
      <dsp:spPr>
        <a:xfrm>
          <a:off x="1195700" y="594751"/>
          <a:ext cx="4736733" cy="4736733"/>
        </a:xfrm>
        <a:custGeom>
          <a:avLst/>
          <a:gdLst/>
          <a:ahLst/>
          <a:cxnLst/>
          <a:rect l="0" t="0" r="0" b="0"/>
          <a:pathLst>
            <a:path>
              <a:moveTo>
                <a:pt x="395755" y="3679079"/>
              </a:moveTo>
              <a:arcTo wR="2368366" hR="2368366" stAng="8783863" swAng="2196197"/>
            </a:path>
          </a:pathLst>
        </a:custGeom>
        <a:noFill/>
        <a:ln w="9525" cap="flat" cmpd="sng" algn="ctr">
          <a:solidFill>
            <a:schemeClr val="accent3">
              <a:hueOff val="8437700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8408B-353B-C64E-B93F-46BBD28DF3CB}">
      <dsp:nvSpPr>
        <dsp:cNvPr id="0" name=""/>
        <dsp:cNvSpPr/>
      </dsp:nvSpPr>
      <dsp:spPr>
        <a:xfrm>
          <a:off x="399716" y="1638517"/>
          <a:ext cx="1823799" cy="1185469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Strategies to improve </a:t>
          </a:r>
          <a:r>
            <a:rPr lang="en-US" sz="1800" kern="1200" dirty="0" err="1" smtClean="0">
              <a:solidFill>
                <a:srgbClr val="000000"/>
              </a:solidFill>
            </a:rPr>
            <a:t>behaviour</a:t>
          </a:r>
          <a:r>
            <a:rPr lang="en-US" sz="1800" kern="1200" dirty="0" smtClean="0">
              <a:solidFill>
                <a:srgbClr val="000000"/>
              </a:solidFill>
            </a:rPr>
            <a:t> &amp; attendance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457586" y="1696387"/>
        <a:ext cx="1708059" cy="1069729"/>
      </dsp:txXfrm>
    </dsp:sp>
    <dsp:sp modelId="{6A90B747-BDDC-BE4D-8BE5-38EB0903019B}">
      <dsp:nvSpPr>
        <dsp:cNvPr id="0" name=""/>
        <dsp:cNvSpPr/>
      </dsp:nvSpPr>
      <dsp:spPr>
        <a:xfrm>
          <a:off x="1195700" y="594751"/>
          <a:ext cx="4736733" cy="4736733"/>
        </a:xfrm>
        <a:custGeom>
          <a:avLst/>
          <a:gdLst/>
          <a:ahLst/>
          <a:cxnLst/>
          <a:rect l="0" t="0" r="0" b="0"/>
          <a:pathLst>
            <a:path>
              <a:moveTo>
                <a:pt x="412688" y="1032521"/>
              </a:moveTo>
              <a:arcTo wR="2368366" hR="2368366" stAng="12860124" swAng="1961400"/>
            </a:path>
          </a:pathLst>
        </a:custGeom>
        <a:noFill/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EEAAD-A686-A24F-81DB-D2034420AD35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89BCE-4ACB-234B-91EB-3225AFA43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8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4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2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1935-7350-3348-8D3C-0C8377B9139B}" type="datetimeFigureOut">
              <a:rPr lang="en-US" smtClean="0"/>
              <a:t>01/10/2014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EF68D-1D9C-B44E-9747-D56D90EF1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73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Quick Guide to Pupil Premium Spending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4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Based on 2013 data the gap between FSM and non FSM students gets wider as students get older (19</a:t>
            </a:r>
            <a:r>
              <a:rPr lang="en-US" sz="2000" dirty="0" smtClean="0"/>
              <a:t>%: L4 at the end of KS2 </a:t>
            </a:r>
            <a:r>
              <a:rPr lang="en-US" sz="2000" dirty="0" smtClean="0"/>
              <a:t>to 27</a:t>
            </a:r>
            <a:r>
              <a:rPr lang="en-US" sz="2000" dirty="0" smtClean="0"/>
              <a:t>%: 5A</a:t>
            </a:r>
            <a:r>
              <a:rPr lang="en-US" sz="2000" dirty="0" smtClean="0"/>
              <a:t>*-CEM).  The volatility in C/D borderline grades and current GCSE entry policies may widen this gap further</a:t>
            </a:r>
          </a:p>
          <a:p>
            <a:r>
              <a:rPr lang="en-US" sz="2000" dirty="0" smtClean="0"/>
              <a:t>There is a gap between the performance of schools and LAs in narrowing the </a:t>
            </a:r>
            <a:r>
              <a:rPr lang="en-US" sz="2000" dirty="0" smtClean="0"/>
              <a:t>gap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smallest gaps are in schools with the highest and lowest </a:t>
            </a:r>
            <a:r>
              <a:rPr lang="en-US" sz="2000" dirty="0" smtClean="0"/>
              <a:t>numbers of FSM students  </a:t>
            </a:r>
            <a:endParaRPr lang="en-US" sz="2000" dirty="0" smtClean="0"/>
          </a:p>
          <a:p>
            <a:r>
              <a:rPr lang="en-US" sz="2000" dirty="0" smtClean="0"/>
              <a:t>In 15% of schools, FSM attainment is above the national average for all pupils</a:t>
            </a:r>
          </a:p>
          <a:p>
            <a:r>
              <a:rPr lang="en-US" sz="2000" dirty="0" smtClean="0"/>
              <a:t>Research by the Sutton Trust in 2011 suggested that the quality of teaching has a greater effect on disadvantaged students</a:t>
            </a:r>
          </a:p>
        </p:txBody>
      </p:sp>
    </p:spTree>
    <p:extLst>
      <p:ext uri="{BB962C8B-B14F-4D97-AF65-F5344CB8AC3E}">
        <p14:creationId xmlns:p14="http://schemas.microsoft.com/office/powerpoint/2010/main" val="278273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effective PP action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2320" y="1422516"/>
            <a:ext cx="790448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Proper </a:t>
            </a:r>
            <a:r>
              <a:rPr lang="en-US" dirty="0"/>
              <a:t>analysis of where pupils are underachieving and </a:t>
            </a:r>
            <a:r>
              <a:rPr lang="en-US" dirty="0" smtClean="0"/>
              <a:t>why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Good </a:t>
            </a:r>
            <a:r>
              <a:rPr lang="en-US" dirty="0"/>
              <a:t>use of research evidence, including the </a:t>
            </a:r>
            <a:r>
              <a:rPr lang="en-US" dirty="0" smtClean="0"/>
              <a:t>EEF </a:t>
            </a:r>
            <a:r>
              <a:rPr lang="en-US" dirty="0"/>
              <a:t>Toolkit, when choosing </a:t>
            </a:r>
            <a:r>
              <a:rPr lang="en-US" dirty="0" smtClean="0"/>
              <a:t>intervention activities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Focus </a:t>
            </a:r>
            <a:r>
              <a:rPr lang="en-US" dirty="0"/>
              <a:t>on high quality teaching, rather than relying on interventions to </a:t>
            </a:r>
            <a:r>
              <a:rPr lang="en-US" dirty="0" smtClean="0"/>
              <a:t>compensate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best teachers lead </a:t>
            </a:r>
            <a:r>
              <a:rPr lang="en-US" dirty="0" smtClean="0"/>
              <a:t>intervention groups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Frequent </a:t>
            </a:r>
            <a:r>
              <a:rPr lang="en-US" dirty="0"/>
              <a:t>use of achievement data to check effectiveness of interventions. School adjust techniques constantly, rather than waiting until after the </a:t>
            </a:r>
            <a:r>
              <a:rPr lang="en-US" dirty="0" smtClean="0"/>
              <a:t>intervention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Systematic </a:t>
            </a:r>
            <a:r>
              <a:rPr lang="en-US" dirty="0"/>
              <a:t>focus on clear pupil feedback and advice for improving their </a:t>
            </a:r>
            <a:r>
              <a:rPr lang="en-US" dirty="0" smtClean="0"/>
              <a:t>work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Designated </a:t>
            </a:r>
            <a:r>
              <a:rPr lang="en-US" dirty="0"/>
              <a:t>senior leader has clear overview of the funding </a:t>
            </a:r>
            <a:r>
              <a:rPr lang="en-US" dirty="0" smtClean="0"/>
              <a:t>allocation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/>
              <a:t>teachers are aware of their Premium children so they can take responsibility for </a:t>
            </a:r>
            <a:r>
              <a:rPr lang="en-US" dirty="0" smtClean="0"/>
              <a:t>progress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Strategies </a:t>
            </a:r>
            <a:r>
              <a:rPr lang="en-US" dirty="0"/>
              <a:t>are available for improving attendance, </a:t>
            </a:r>
            <a:r>
              <a:rPr lang="en-US" dirty="0" err="1"/>
              <a:t>behaviour</a:t>
            </a:r>
            <a:r>
              <a:rPr lang="en-US" dirty="0"/>
              <a:t> or family links if these are an </a:t>
            </a:r>
            <a:r>
              <a:rPr lang="en-US" dirty="0" smtClean="0"/>
              <a:t>issue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Performance </a:t>
            </a:r>
            <a:r>
              <a:rPr lang="en-US" dirty="0"/>
              <a:t>management of staff includes discussions about Premium </a:t>
            </a:r>
            <a:r>
              <a:rPr lang="en-US" dirty="0" smtClean="0"/>
              <a:t>children</a:t>
            </a:r>
            <a:endParaRPr lang="en-US" dirty="0"/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3556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poor PP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lack of clarity about intended </a:t>
            </a:r>
            <a:r>
              <a:rPr lang="en-US" sz="1800" dirty="0" smtClean="0"/>
              <a:t>impact</a:t>
            </a:r>
            <a:endParaRPr lang="en-US" sz="1800" dirty="0" smtClean="0"/>
          </a:p>
          <a:p>
            <a:r>
              <a:rPr lang="en-US" sz="1800" dirty="0" smtClean="0"/>
              <a:t>Indiscriminate spending on teaching </a:t>
            </a:r>
            <a:r>
              <a:rPr lang="en-US" sz="1800" dirty="0" smtClean="0"/>
              <a:t>assistants</a:t>
            </a:r>
            <a:endParaRPr lang="en-US" sz="1800" dirty="0" smtClean="0"/>
          </a:p>
          <a:p>
            <a:r>
              <a:rPr lang="en-US" sz="1800" dirty="0" smtClean="0"/>
              <a:t>No monitoring of quality/impact of </a:t>
            </a:r>
            <a:r>
              <a:rPr lang="en-US" sz="1800" dirty="0" smtClean="0"/>
              <a:t>interventions</a:t>
            </a:r>
            <a:endParaRPr lang="en-US" sz="1800" dirty="0" smtClean="0"/>
          </a:p>
          <a:p>
            <a:r>
              <a:rPr lang="en-US" sz="1800" dirty="0" smtClean="0"/>
              <a:t>An unclear audit </a:t>
            </a:r>
            <a:r>
              <a:rPr lang="en-US" sz="1800" dirty="0" smtClean="0"/>
              <a:t>trail</a:t>
            </a:r>
            <a:endParaRPr lang="en-US" sz="1800" dirty="0" smtClean="0"/>
          </a:p>
          <a:p>
            <a:r>
              <a:rPr lang="en-US" sz="1800" dirty="0" smtClean="0"/>
              <a:t>Focus solely on pupils attaining the Level 4 benchmarks (and not any higher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/>
              <a:t>Pupil Premium is spent in isolation and is not part of school development </a:t>
            </a:r>
            <a:r>
              <a:rPr lang="en-US" sz="1800" dirty="0" smtClean="0"/>
              <a:t>plan</a:t>
            </a:r>
            <a:endParaRPr lang="en-US" sz="1800" dirty="0" smtClean="0"/>
          </a:p>
          <a:p>
            <a:r>
              <a:rPr lang="en-US" sz="1800" dirty="0" smtClean="0"/>
              <a:t>School compares performance to local, not national, </a:t>
            </a:r>
            <a:r>
              <a:rPr lang="en-US" sz="1800" dirty="0" smtClean="0"/>
              <a:t>data</a:t>
            </a:r>
            <a:endParaRPr lang="en-US" sz="1800" dirty="0" smtClean="0"/>
          </a:p>
          <a:p>
            <a:r>
              <a:rPr lang="en-US" sz="1800" dirty="0" smtClean="0"/>
              <a:t>Pastoral work is not focused on the desired outcomes for </a:t>
            </a:r>
            <a:r>
              <a:rPr lang="en-US" sz="1800" dirty="0" smtClean="0"/>
              <a:t>pupils</a:t>
            </a:r>
            <a:endParaRPr lang="en-US" sz="1800" dirty="0" smtClean="0"/>
          </a:p>
          <a:p>
            <a:r>
              <a:rPr lang="en-US" sz="1800" dirty="0" smtClean="0"/>
              <a:t>Schools cannot present evidence to show whether work had been </a:t>
            </a:r>
            <a:r>
              <a:rPr lang="en-US" sz="1800" dirty="0" smtClean="0"/>
              <a:t>effective</a:t>
            </a:r>
            <a:endParaRPr lang="en-US" sz="1800" dirty="0" smtClean="0"/>
          </a:p>
          <a:p>
            <a:r>
              <a:rPr lang="en-US" sz="1800" dirty="0" smtClean="0"/>
              <a:t>Governors are not involved in taking </a:t>
            </a:r>
            <a:r>
              <a:rPr lang="en-US" sz="1800" dirty="0" smtClean="0"/>
              <a:t>decisions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84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9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Strategies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sz="5000" b="1" dirty="0" smtClean="0"/>
          </a:p>
          <a:p>
            <a:pPr marL="0" indent="0">
              <a:buNone/>
            </a:pPr>
            <a:endParaRPr lang="en-US" sz="5000" b="1" dirty="0"/>
          </a:p>
          <a:p>
            <a:pPr marL="0" indent="0">
              <a:buNone/>
            </a:pPr>
            <a:endParaRPr lang="en-US" sz="5000" b="1" dirty="0" smtClean="0"/>
          </a:p>
          <a:p>
            <a:pPr marL="0" indent="0">
              <a:buNone/>
            </a:pPr>
            <a:endParaRPr lang="en-US" sz="5000" b="1" dirty="0"/>
          </a:p>
          <a:p>
            <a:pPr marL="0" indent="0">
              <a:buNone/>
            </a:pPr>
            <a:r>
              <a:rPr lang="en-US" sz="5000" b="1" dirty="0" smtClean="0"/>
              <a:t>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9439455"/>
              </p:ext>
            </p:extLst>
          </p:nvPr>
        </p:nvGraphicFramePr>
        <p:xfrm>
          <a:off x="1053469" y="866326"/>
          <a:ext cx="7128134" cy="5552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49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382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Quick Guide to Pupil Premium Spending</vt:lpstr>
      <vt:lpstr>Interesting Data</vt:lpstr>
      <vt:lpstr>Characteristics of effective PP action</vt:lpstr>
      <vt:lpstr>Characteristics of poor PP action</vt:lpstr>
      <vt:lpstr>Strategies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Pupil Premium students to achieve</dc:title>
  <dc:creator>Ruth Powley</dc:creator>
  <cp:lastModifiedBy>Ruth Powley</cp:lastModifiedBy>
  <cp:revision>22</cp:revision>
  <cp:lastPrinted>2014-09-03T14:06:38Z</cp:lastPrinted>
  <dcterms:created xsi:type="dcterms:W3CDTF">2014-09-03T11:00:07Z</dcterms:created>
  <dcterms:modified xsi:type="dcterms:W3CDTF">2014-10-01T11:24:03Z</dcterms:modified>
</cp:coreProperties>
</file>