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D5E3D85-27CF-F945-8B15-07D2963AA544}">
          <p14:sldIdLst>
            <p14:sldId id="256"/>
            <p14:sldId id="266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-355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9C7C-C1D1-234D-9EF4-870136C31FEF}" type="datetimeFigureOut">
              <a:rPr lang="en-US" smtClean="0"/>
              <a:t>26/09/2014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DCEF-A354-E746-B2E0-52204856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89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9C7C-C1D1-234D-9EF4-870136C31FEF}" type="datetimeFigureOut">
              <a:rPr lang="en-US" smtClean="0"/>
              <a:t>26/09/2014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DCEF-A354-E746-B2E0-52204856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8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9C7C-C1D1-234D-9EF4-870136C31FEF}" type="datetimeFigureOut">
              <a:rPr lang="en-US" smtClean="0"/>
              <a:t>26/09/2014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DCEF-A354-E746-B2E0-52204856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48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9C7C-C1D1-234D-9EF4-870136C31FEF}" type="datetimeFigureOut">
              <a:rPr lang="en-US" smtClean="0"/>
              <a:t>26/09/2014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DCEF-A354-E746-B2E0-52204856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6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9C7C-C1D1-234D-9EF4-870136C31FEF}" type="datetimeFigureOut">
              <a:rPr lang="en-US" smtClean="0"/>
              <a:t>26/09/2014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DCEF-A354-E746-B2E0-52204856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44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9C7C-C1D1-234D-9EF4-870136C31FEF}" type="datetimeFigureOut">
              <a:rPr lang="en-US" smtClean="0"/>
              <a:t>26/09/2014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DCEF-A354-E746-B2E0-52204856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88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9C7C-C1D1-234D-9EF4-870136C31FEF}" type="datetimeFigureOut">
              <a:rPr lang="en-US" smtClean="0"/>
              <a:t>26/09/2014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DCEF-A354-E746-B2E0-52204856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638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9C7C-C1D1-234D-9EF4-870136C31FEF}" type="datetimeFigureOut">
              <a:rPr lang="en-US" smtClean="0"/>
              <a:t>26/09/2014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DCEF-A354-E746-B2E0-52204856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47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9C7C-C1D1-234D-9EF4-870136C31FEF}" type="datetimeFigureOut">
              <a:rPr lang="en-US" smtClean="0"/>
              <a:t>26/09/2014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DCEF-A354-E746-B2E0-52204856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75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9C7C-C1D1-234D-9EF4-870136C31FEF}" type="datetimeFigureOut">
              <a:rPr lang="en-US" smtClean="0"/>
              <a:t>26/09/2014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DCEF-A354-E746-B2E0-52204856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35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9C7C-C1D1-234D-9EF4-870136C31FEF}" type="datetimeFigureOut">
              <a:rPr lang="en-US" smtClean="0"/>
              <a:t>26/09/2014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DCEF-A354-E746-B2E0-52204856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50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A9C7C-C1D1-234D-9EF4-870136C31FEF}" type="datetimeFigureOut">
              <a:rPr lang="en-US" smtClean="0"/>
              <a:t>26/09/2014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9DCEF-A354-E746-B2E0-52204856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223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Quick Guide to </a:t>
            </a:r>
            <a:r>
              <a:rPr lang="en-US" dirty="0" err="1" smtClean="0"/>
              <a:t>Ofsted</a:t>
            </a:r>
            <a:r>
              <a:rPr lang="en-US" dirty="0" smtClean="0"/>
              <a:t> 2014-15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94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Sixth Form Provision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0174"/>
            <a:ext cx="8229600" cy="452596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1600" dirty="0"/>
              <a:t>T</a:t>
            </a:r>
            <a:r>
              <a:rPr lang="en-GB" sz="1600" dirty="0" smtClean="0"/>
              <a:t>he </a:t>
            </a:r>
            <a:r>
              <a:rPr lang="en-GB" sz="1600" dirty="0"/>
              <a:t>school meets the 16‑19 interim minimum standards specified by the </a:t>
            </a:r>
            <a:r>
              <a:rPr lang="en-GB" sz="1600" dirty="0" err="1" smtClean="0"/>
              <a:t>DfE</a:t>
            </a:r>
            <a:endParaRPr lang="en-GB" sz="1600" dirty="0" smtClean="0"/>
          </a:p>
          <a:p>
            <a:pPr lvl="0"/>
            <a:r>
              <a:rPr lang="en-GB" sz="1600" dirty="0"/>
              <a:t>S</a:t>
            </a:r>
            <a:r>
              <a:rPr lang="en-GB" sz="1600" dirty="0" smtClean="0"/>
              <a:t>tudents without </a:t>
            </a:r>
            <a:r>
              <a:rPr lang="en-GB" sz="1600" dirty="0"/>
              <a:t>a </a:t>
            </a:r>
            <a:r>
              <a:rPr lang="en-GB" sz="1600" dirty="0" smtClean="0"/>
              <a:t>C </a:t>
            </a:r>
            <a:r>
              <a:rPr lang="en-GB" sz="1600" dirty="0"/>
              <a:t>or </a:t>
            </a:r>
            <a:r>
              <a:rPr lang="en-GB" sz="1600" dirty="0" smtClean="0"/>
              <a:t>in English/</a:t>
            </a:r>
            <a:r>
              <a:rPr lang="en-GB" sz="1600" dirty="0"/>
              <a:t> </a:t>
            </a:r>
            <a:r>
              <a:rPr lang="en-GB" sz="1600" dirty="0" smtClean="0"/>
              <a:t>maths are </a:t>
            </a:r>
            <a:r>
              <a:rPr lang="en-GB" sz="1600" dirty="0"/>
              <a:t>helped to achieve </a:t>
            </a:r>
            <a:r>
              <a:rPr lang="en-GB" sz="1600" dirty="0" smtClean="0"/>
              <a:t>this by high quality teaching</a:t>
            </a:r>
          </a:p>
          <a:p>
            <a:pPr lvl="0"/>
            <a:r>
              <a:rPr lang="en-GB" sz="1600" dirty="0" smtClean="0"/>
              <a:t>A very large majority of students on all study programmes complete their programme and make substantial and sustained progress</a:t>
            </a:r>
          </a:p>
          <a:p>
            <a:r>
              <a:rPr lang="en-GB" sz="1600" dirty="0"/>
              <a:t>Gaps between the achievement of disadvantaged students and other students nationally have closed or are closing </a:t>
            </a:r>
            <a:r>
              <a:rPr lang="en-GB" sz="1600" dirty="0" smtClean="0"/>
              <a:t>rapidly</a:t>
            </a:r>
          </a:p>
          <a:p>
            <a:pPr lvl="0"/>
            <a:r>
              <a:rPr lang="en-GB" sz="1600" dirty="0" smtClean="0"/>
              <a:t>Progress is above national rates with no significant subjects (with large entries) below this</a:t>
            </a:r>
          </a:p>
          <a:p>
            <a:pPr lvl="0"/>
            <a:r>
              <a:rPr lang="en-GB" sz="1600" dirty="0" smtClean="0"/>
              <a:t>Students are exceptionally well-prepared for progression into education or work, including by the contribution of high quality, relevant </a:t>
            </a:r>
            <a:r>
              <a:rPr lang="en-GB" sz="1600" dirty="0"/>
              <a:t>‘non-qualification’ activity </a:t>
            </a:r>
            <a:r>
              <a:rPr lang="en-GB" sz="1600" dirty="0" smtClean="0"/>
              <a:t>and</a:t>
            </a:r>
            <a:r>
              <a:rPr lang="en-GB" sz="1600" dirty="0"/>
              <a:t> </a:t>
            </a:r>
            <a:r>
              <a:rPr lang="en-GB" sz="1600" dirty="0" smtClean="0"/>
              <a:t>work </a:t>
            </a:r>
            <a:r>
              <a:rPr lang="en-GB" sz="1600" dirty="0"/>
              <a:t>experience </a:t>
            </a:r>
            <a:endParaRPr lang="en-GB" sz="1600" dirty="0" smtClean="0"/>
          </a:p>
          <a:p>
            <a:r>
              <a:rPr lang="en-GB" sz="1600" dirty="0"/>
              <a:t>Students show excellent attitudes to their learning. They make best use of independent study time so that they are very well prepared for lessons and other </a:t>
            </a:r>
            <a:r>
              <a:rPr lang="en-GB" sz="1600" dirty="0" smtClean="0"/>
              <a:t>activities</a:t>
            </a:r>
            <a:endParaRPr lang="en-GB" sz="1600" dirty="0"/>
          </a:p>
          <a:p>
            <a:pPr lvl="0"/>
            <a:r>
              <a:rPr lang="en-GB" sz="1600" dirty="0"/>
              <a:t>S</a:t>
            </a:r>
            <a:r>
              <a:rPr lang="en-GB" sz="1600" dirty="0" smtClean="0"/>
              <a:t>tudents </a:t>
            </a:r>
            <a:r>
              <a:rPr lang="en-GB" sz="1600" dirty="0"/>
              <a:t>are supported to choose the most appropriate </a:t>
            </a:r>
            <a:r>
              <a:rPr lang="en-GB" sz="1600" dirty="0" smtClean="0"/>
              <a:t>courses</a:t>
            </a:r>
            <a:endParaRPr lang="en-GB" sz="1600" dirty="0"/>
          </a:p>
          <a:p>
            <a:pPr lvl="0"/>
            <a:r>
              <a:rPr lang="en-GB" sz="1600" dirty="0" smtClean="0"/>
              <a:t>Outstanding teaching</a:t>
            </a:r>
            <a:r>
              <a:rPr lang="en-GB" sz="1600" dirty="0"/>
              <a:t>, including non-qualification </a:t>
            </a:r>
            <a:r>
              <a:rPr lang="en-GB" sz="1600" dirty="0" smtClean="0"/>
              <a:t>activity, </a:t>
            </a:r>
            <a:r>
              <a:rPr lang="en-GB" sz="1600" dirty="0"/>
              <a:t>and the quality of one-to-one and small group tutorial support, leads to all groups </a:t>
            </a:r>
            <a:r>
              <a:rPr lang="en-GB" sz="1600" dirty="0" smtClean="0"/>
              <a:t>to </a:t>
            </a:r>
            <a:r>
              <a:rPr lang="en-GB" sz="1600" dirty="0"/>
              <a:t>make </a:t>
            </a:r>
            <a:r>
              <a:rPr lang="en-GB" sz="1600" dirty="0" smtClean="0"/>
              <a:t>outstanding </a:t>
            </a:r>
            <a:r>
              <a:rPr lang="en-GB" sz="1600" dirty="0"/>
              <a:t>progress over </a:t>
            </a:r>
            <a:r>
              <a:rPr lang="en-GB" sz="1600" dirty="0" smtClean="0"/>
              <a:t>time</a:t>
            </a:r>
          </a:p>
          <a:p>
            <a:r>
              <a:rPr lang="en-GB" sz="1600" dirty="0" smtClean="0"/>
              <a:t>The standards of attainment of </a:t>
            </a:r>
            <a:r>
              <a:rPr lang="en-GB" sz="1600" dirty="0"/>
              <a:t>almost all groups of </a:t>
            </a:r>
            <a:r>
              <a:rPr lang="en-GB" sz="1600" dirty="0" smtClean="0"/>
              <a:t>students</a:t>
            </a:r>
            <a:r>
              <a:rPr lang="en-GB" sz="1600" dirty="0"/>
              <a:t> </a:t>
            </a:r>
            <a:r>
              <a:rPr lang="en-GB" sz="1600" dirty="0" smtClean="0"/>
              <a:t>are at </a:t>
            </a:r>
            <a:r>
              <a:rPr lang="en-GB" sz="1600" dirty="0"/>
              <a:t>least in line with national rates</a:t>
            </a:r>
            <a:r>
              <a:rPr lang="en-GB" sz="1600" dirty="0" smtClean="0"/>
              <a:t>, or closing rapidly, </a:t>
            </a:r>
            <a:r>
              <a:rPr lang="en-GB" sz="1600" dirty="0"/>
              <a:t>with many students attaining above </a:t>
            </a:r>
            <a:r>
              <a:rPr lang="en-GB" sz="1600" dirty="0" smtClean="0"/>
              <a:t>this</a:t>
            </a:r>
            <a:endParaRPr lang="en-GB" sz="1600" dirty="0"/>
          </a:p>
          <a:p>
            <a:pPr lvl="0"/>
            <a:r>
              <a:rPr lang="en-GB" sz="1600" dirty="0" smtClean="0"/>
              <a:t>Effective </a:t>
            </a:r>
            <a:r>
              <a:rPr lang="en-GB" sz="1600" dirty="0"/>
              <a:t>curriculum and </a:t>
            </a:r>
            <a:r>
              <a:rPr lang="en-GB" sz="1600" dirty="0" smtClean="0"/>
              <a:t>well</a:t>
            </a:r>
            <a:r>
              <a:rPr lang="en-GB" sz="1600" dirty="0"/>
              <a:t>-planned </a:t>
            </a:r>
            <a:r>
              <a:rPr lang="en-GB" sz="1600" dirty="0" smtClean="0"/>
              <a:t>individual </a:t>
            </a:r>
            <a:r>
              <a:rPr lang="en-GB" sz="1600" dirty="0"/>
              <a:t>study </a:t>
            </a:r>
            <a:r>
              <a:rPr lang="en-GB" sz="1600" dirty="0" smtClean="0"/>
              <a:t>programmes for all groups </a:t>
            </a:r>
            <a:endParaRPr lang="en-GB" sz="1600" dirty="0"/>
          </a:p>
          <a:p>
            <a:pPr lvl="0"/>
            <a:r>
              <a:rPr lang="en-GB" sz="1600" dirty="0" smtClean="0"/>
              <a:t>All students are provided with high</a:t>
            </a:r>
            <a:r>
              <a:rPr lang="en-GB" sz="1600" dirty="0"/>
              <a:t>-quality impartial careers </a:t>
            </a:r>
            <a:r>
              <a:rPr lang="en-GB" sz="1600" dirty="0" smtClean="0"/>
              <a:t>education</a:t>
            </a:r>
            <a:r>
              <a:rPr lang="en-GB" sz="1600" dirty="0"/>
              <a:t> </a:t>
            </a:r>
            <a:r>
              <a:rPr lang="en-GB" sz="1600" dirty="0" smtClean="0"/>
              <a:t>IAG </a:t>
            </a:r>
            <a:r>
              <a:rPr lang="en-GB" sz="1600" dirty="0"/>
              <a:t>prior </a:t>
            </a:r>
            <a:r>
              <a:rPr lang="en-GB" sz="1600" dirty="0" smtClean="0"/>
              <a:t>from Y11-13 (and suitable entry criteria for Sixth Form)</a:t>
            </a:r>
          </a:p>
          <a:p>
            <a:pPr marL="0" lvl="0" indent="0">
              <a:buNone/>
            </a:pPr>
            <a:endParaRPr lang="en-GB" sz="1400" dirty="0" smtClean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28369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525725"/>
              </p:ext>
            </p:extLst>
          </p:nvPr>
        </p:nvGraphicFramePr>
        <p:xfrm>
          <a:off x="641246" y="1651693"/>
          <a:ext cx="7858370" cy="2468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74"/>
                <a:gridCol w="1571674"/>
                <a:gridCol w="1571674"/>
                <a:gridCol w="1571674"/>
                <a:gridCol w="157167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Outstanding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Good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Requires Improvement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Inadequate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Inspected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April- June 2014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12%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42%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(54%)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38%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8%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All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schools: most recent grade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22%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49%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(71%)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23%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6%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1246" y="4589814"/>
            <a:ext cx="74937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/>
              <a:t>71% of secondary schools currently have a grading of good or above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There are regional variations.  11% of schools in the northwest are inadequate compared to 6% nationally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64899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Ofsted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000" dirty="0" smtClean="0"/>
              <a:t>Expectations, Challenge &amp; </a:t>
            </a:r>
            <a:r>
              <a:rPr lang="en-US" sz="2000" dirty="0" err="1" smtClean="0"/>
              <a:t>Rigour</a:t>
            </a:r>
            <a:r>
              <a:rPr lang="en-US" sz="2000" dirty="0" smtClean="0"/>
              <a:t> with sharp focus on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387" y="16002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000" b="1" dirty="0" smtClean="0"/>
              <a:t>New Developments</a:t>
            </a:r>
          </a:p>
          <a:p>
            <a:r>
              <a:rPr lang="en-US" sz="2000" dirty="0" smtClean="0"/>
              <a:t>Graded provision for Sixth Forms</a:t>
            </a:r>
          </a:p>
          <a:p>
            <a:r>
              <a:rPr lang="en-US" sz="2000" dirty="0" smtClean="0"/>
              <a:t>No grade on individual lesson observations</a:t>
            </a:r>
          </a:p>
          <a:p>
            <a:r>
              <a:rPr lang="en-US" sz="2000" dirty="0" smtClean="0"/>
              <a:t>Reiteration that </a:t>
            </a:r>
            <a:r>
              <a:rPr lang="en-US" sz="2000" dirty="0" err="1" smtClean="0"/>
              <a:t>Ofsted</a:t>
            </a:r>
            <a:r>
              <a:rPr lang="en-US" sz="2000" dirty="0" smtClean="0"/>
              <a:t> has no preferred teaching and learning style</a:t>
            </a:r>
          </a:p>
          <a:p>
            <a:r>
              <a:rPr lang="en-US" sz="2000" dirty="0" smtClean="0"/>
              <a:t>Greater attention to breadth of school curriculum (Trojan Horse)</a:t>
            </a:r>
          </a:p>
          <a:p>
            <a:r>
              <a:rPr lang="en-US" sz="2000" dirty="0" smtClean="0"/>
              <a:t>Focus on the role of the governors</a:t>
            </a:r>
          </a:p>
          <a:p>
            <a:r>
              <a:rPr lang="en-US" sz="2000" dirty="0" smtClean="0"/>
              <a:t>Continued focus on English and </a:t>
            </a:r>
            <a:r>
              <a:rPr lang="en-US" sz="2000" dirty="0" err="1" smtClean="0"/>
              <a:t>Maths</a:t>
            </a:r>
            <a:r>
              <a:rPr lang="en-US" sz="2000" dirty="0" smtClean="0"/>
              <a:t> and narrowing the gap</a:t>
            </a:r>
          </a:p>
          <a:p>
            <a:pPr marL="0" indent="0">
              <a:buNone/>
            </a:pPr>
            <a:r>
              <a:rPr lang="en-US" sz="2000" b="1" dirty="0" smtClean="0"/>
              <a:t>Also of note</a:t>
            </a:r>
          </a:p>
          <a:p>
            <a:r>
              <a:rPr lang="en-US" sz="2000" dirty="0" smtClean="0"/>
              <a:t>Focus on the teaching of literacy and mathematics (e.g. teaching by non-specialists)</a:t>
            </a:r>
          </a:p>
          <a:p>
            <a:r>
              <a:rPr lang="en-US" sz="2000" dirty="0" smtClean="0"/>
              <a:t>Focus on how PM is used to focus professional development e.g. </a:t>
            </a:r>
            <a:r>
              <a:rPr lang="en-US" sz="2000" dirty="0"/>
              <a:t>d</a:t>
            </a:r>
            <a:r>
              <a:rPr lang="en-US" sz="2000" dirty="0" smtClean="0"/>
              <a:t>eveloping leadership, improving teaching, salary progression</a:t>
            </a:r>
          </a:p>
          <a:p>
            <a:r>
              <a:rPr lang="en-US" sz="2000" dirty="0" smtClean="0"/>
              <a:t>Evidence of support for NQTs – particularly with </a:t>
            </a:r>
            <a:r>
              <a:rPr lang="en-US" sz="2000" dirty="0" err="1" smtClean="0"/>
              <a:t>behaviour</a:t>
            </a:r>
            <a:endParaRPr lang="en-US" sz="2000" dirty="0" smtClean="0"/>
          </a:p>
          <a:p>
            <a:pPr lvl="0"/>
            <a:r>
              <a:rPr lang="en-GB" sz="2000" dirty="0"/>
              <a:t>E</a:t>
            </a:r>
            <a:r>
              <a:rPr lang="en-GB" sz="2000" dirty="0" smtClean="0"/>
              <a:t>vidence </a:t>
            </a:r>
            <a:r>
              <a:rPr lang="en-GB" sz="2000" dirty="0"/>
              <a:t>of improvements in teaching over time and improvement in systems for tracking, monitoring and analysing the impact of teaching on progress </a:t>
            </a:r>
          </a:p>
          <a:p>
            <a:pPr lvl="0"/>
            <a:r>
              <a:rPr lang="en-GB" sz="2000" dirty="0"/>
              <a:t>S</a:t>
            </a:r>
            <a:r>
              <a:rPr lang="en-GB" sz="2000" dirty="0" smtClean="0"/>
              <a:t>crutiny </a:t>
            </a:r>
            <a:r>
              <a:rPr lang="en-GB" sz="2000" dirty="0"/>
              <a:t>of the school’s records on, and evaluation of, professional development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31211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200" dirty="0" smtClean="0"/>
              <a:t>A </a:t>
            </a:r>
            <a:r>
              <a:rPr lang="en-US" sz="2200" dirty="0"/>
              <a:t>school cannot be outstanding without outstanding T&amp;</a:t>
            </a:r>
            <a:r>
              <a:rPr lang="en-US" sz="2200" dirty="0" smtClean="0"/>
              <a:t>L</a:t>
            </a:r>
          </a:p>
          <a:p>
            <a:r>
              <a:rPr lang="en-US" sz="2200" dirty="0" err="1" smtClean="0"/>
              <a:t>Behaviour</a:t>
            </a:r>
            <a:r>
              <a:rPr lang="en-US" sz="2200" dirty="0" smtClean="0"/>
              <a:t> and safety can have different </a:t>
            </a:r>
            <a:r>
              <a:rPr lang="en-US" sz="2200" dirty="0" err="1" smtClean="0"/>
              <a:t>judgements</a:t>
            </a:r>
            <a:r>
              <a:rPr lang="en-US" sz="2200" dirty="0" smtClean="0"/>
              <a:t> </a:t>
            </a:r>
            <a:endParaRPr lang="en-US" sz="2200" dirty="0"/>
          </a:p>
          <a:p>
            <a:r>
              <a:rPr lang="en-US" sz="2200" dirty="0"/>
              <a:t>Special Measures are used </a:t>
            </a:r>
            <a:r>
              <a:rPr lang="en-US" sz="2200" dirty="0" smtClean="0"/>
              <a:t>where 1 or more of the 4 </a:t>
            </a:r>
            <a:r>
              <a:rPr lang="en-US" sz="2200" dirty="0" err="1" smtClean="0"/>
              <a:t>judgements</a:t>
            </a:r>
            <a:r>
              <a:rPr lang="en-US" sz="2200" dirty="0" smtClean="0"/>
              <a:t> (or SMSC) is inadequate including leadership.  ‘Serious Weaknesses’ are used where 1 or more of the 4 </a:t>
            </a:r>
            <a:r>
              <a:rPr lang="en-US" sz="2200" dirty="0" err="1" smtClean="0"/>
              <a:t>judgements</a:t>
            </a:r>
            <a:r>
              <a:rPr lang="en-US" sz="2200" dirty="0" smtClean="0"/>
              <a:t> (or SMSC) is inadequate excluding leadership.  While in special measures a school will receive up to 5 monitoring visits over 18 months</a:t>
            </a:r>
            <a:endParaRPr lang="en-US" sz="2200" dirty="0"/>
          </a:p>
          <a:p>
            <a:r>
              <a:rPr lang="en-US" sz="2200" dirty="0"/>
              <a:t>Schools requiring </a:t>
            </a:r>
            <a:r>
              <a:rPr lang="en-US" sz="2200" dirty="0" smtClean="0"/>
              <a:t>improvement (1 or more of the 4 judgments requires improvement) </a:t>
            </a:r>
            <a:r>
              <a:rPr lang="en-US" sz="2200" dirty="0"/>
              <a:t>will normally be inspected within 2 years</a:t>
            </a:r>
          </a:p>
          <a:p>
            <a:r>
              <a:rPr lang="en-US" sz="2200" dirty="0"/>
              <a:t>After 2 ‘requires improvement’ a school will normally be judged inadequate</a:t>
            </a:r>
          </a:p>
          <a:p>
            <a:r>
              <a:rPr lang="en-US" sz="2200" dirty="0"/>
              <a:t>Schools achieving an outstanding under their last Section 5 inspection are </a:t>
            </a:r>
            <a:r>
              <a:rPr lang="en-US" sz="2200" dirty="0" smtClean="0"/>
              <a:t>exempt.  Schools achieving good are inspected within 5 years</a:t>
            </a:r>
          </a:p>
          <a:p>
            <a:r>
              <a:rPr lang="en-US" sz="2200" dirty="0" smtClean="0"/>
              <a:t>Risk Assessments (on achievement, attendance and parent voice) can prompt an inspection.  Safeguarding including discipline, performance, parental complaints or other concerns (Trojan Horse) can also trigger an inspection</a:t>
            </a:r>
          </a:p>
          <a:p>
            <a:r>
              <a:rPr lang="en-US" sz="2200" dirty="0" smtClean="0"/>
              <a:t>Risk Assessments occur every year from the 3</a:t>
            </a:r>
            <a:r>
              <a:rPr lang="en-US" sz="2200" baseline="30000" dirty="0" smtClean="0"/>
              <a:t>rd</a:t>
            </a:r>
            <a:r>
              <a:rPr lang="en-US" sz="2200" dirty="0" smtClean="0"/>
              <a:t> year for exempt schools</a:t>
            </a:r>
          </a:p>
          <a:p>
            <a:r>
              <a:rPr lang="en-US" sz="2200" dirty="0" smtClean="0"/>
              <a:t>All schools may experience </a:t>
            </a:r>
            <a:r>
              <a:rPr lang="en-US" sz="2200" dirty="0" err="1" smtClean="0"/>
              <a:t>Ofsted</a:t>
            </a:r>
            <a:r>
              <a:rPr lang="en-US" sz="2200" dirty="0" smtClean="0"/>
              <a:t> surveys e.g. of subjects, and these can trigger an inspection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148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en-GB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Outstanding</a:t>
            </a:r>
          </a:p>
          <a:p>
            <a:pPr marL="0" lvl="0" indent="0">
              <a:buNone/>
            </a:pPr>
            <a:r>
              <a:rPr lang="en-GB" dirty="0" smtClean="0"/>
              <a:t>1. </a:t>
            </a:r>
            <a:r>
              <a:rPr lang="en-GB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Teaching, learning and achievement </a:t>
            </a:r>
            <a:r>
              <a:rPr lang="en-GB" dirty="0" smtClean="0"/>
              <a:t>(or achievement good and rapidly improving)</a:t>
            </a:r>
          </a:p>
          <a:p>
            <a:pPr marL="0" indent="0">
              <a:buNone/>
            </a:pPr>
            <a:r>
              <a:rPr lang="en-GB" dirty="0" smtClean="0"/>
              <a:t>2</a:t>
            </a:r>
            <a:r>
              <a:rPr lang="en-GB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 Rich</a:t>
            </a:r>
            <a:r>
              <a:rPr lang="en-GB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relevant, broad and balanced </a:t>
            </a:r>
            <a:r>
              <a:rPr lang="en-GB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curriculum</a:t>
            </a:r>
            <a:r>
              <a:rPr lang="en-GB" dirty="0" smtClean="0">
                <a:solidFill>
                  <a:srgbClr val="000090"/>
                </a:solidFill>
              </a:rPr>
              <a:t>. </a:t>
            </a:r>
            <a:r>
              <a:rPr lang="en-GB" dirty="0"/>
              <a:t>Pupils have excellent educational experiences at school and are very well equipped for the next stage of their education, training or </a:t>
            </a:r>
            <a:r>
              <a:rPr lang="en-GB" dirty="0" smtClean="0"/>
              <a:t>employment</a:t>
            </a:r>
          </a:p>
          <a:p>
            <a:pPr marL="0" lvl="0" indent="0">
              <a:buNone/>
            </a:pPr>
            <a:r>
              <a:rPr lang="en-GB" dirty="0" smtClean="0"/>
              <a:t>3. Significant </a:t>
            </a:r>
            <a:r>
              <a:rPr lang="en-GB" dirty="0"/>
              <a:t>growth in </a:t>
            </a:r>
            <a:r>
              <a:rPr lang="en-GB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pupils’ </a:t>
            </a:r>
            <a:r>
              <a:rPr lang="en-GB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knowledge</a:t>
            </a:r>
            <a:endParaRPr lang="en-GB" dirty="0" smtClean="0">
              <a:solidFill>
                <a:srgbClr val="000090"/>
              </a:solidFill>
            </a:endParaRPr>
          </a:p>
          <a:p>
            <a:pPr marL="0" lvl="0" indent="0">
              <a:buNone/>
            </a:pPr>
            <a:r>
              <a:rPr lang="en-GB" dirty="0" smtClean="0"/>
              <a:t>4. All </a:t>
            </a:r>
            <a:r>
              <a:rPr lang="en-GB" dirty="0"/>
              <a:t>pupils have </a:t>
            </a:r>
            <a:r>
              <a:rPr lang="en-GB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high levels of literacy and mathematical </a:t>
            </a:r>
            <a:r>
              <a:rPr lang="en-GB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knowledge</a:t>
            </a:r>
            <a:endParaRPr lang="en-GB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marL="0" lvl="0" indent="0">
              <a:buNone/>
            </a:pPr>
            <a:r>
              <a:rPr lang="en-GB" dirty="0"/>
              <a:t>5</a:t>
            </a:r>
            <a:r>
              <a:rPr lang="en-GB" dirty="0" smtClean="0"/>
              <a:t>. </a:t>
            </a:r>
            <a:r>
              <a:rPr lang="en-GB" dirty="0" smtClean="0"/>
              <a:t>The, </a:t>
            </a:r>
            <a:r>
              <a:rPr lang="en-GB" dirty="0"/>
              <a:t>including the most able, disabled pupils and those with special </a:t>
            </a:r>
            <a:r>
              <a:rPr lang="en-GB" dirty="0" err="1" smtClean="0"/>
              <a:t>education</a:t>
            </a:r>
            <a:r>
              <a:rPr lang="en-GB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highest</a:t>
            </a:r>
            <a:r>
              <a:rPr lang="en-GB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expectations of staff and the highest aspirations for </a:t>
            </a:r>
            <a:r>
              <a:rPr lang="en-GB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pupils</a:t>
            </a:r>
            <a:r>
              <a:rPr lang="en-GB" dirty="0" err="1" smtClean="0"/>
              <a:t>al</a:t>
            </a:r>
            <a:r>
              <a:rPr lang="en-GB" dirty="0" smtClean="0"/>
              <a:t> </a:t>
            </a:r>
            <a:r>
              <a:rPr lang="en-GB" dirty="0" smtClean="0"/>
              <a:t>needs including pupils whose cognitive ability is such that their literacy skills are likely to be limited. </a:t>
            </a:r>
            <a:endParaRPr lang="en-GB" dirty="0"/>
          </a:p>
          <a:p>
            <a:pPr marL="0" lvl="0" indent="0">
              <a:buNone/>
            </a:pPr>
            <a:r>
              <a:rPr lang="en-GB" dirty="0"/>
              <a:t>6</a:t>
            </a:r>
            <a:r>
              <a:rPr lang="en-GB" dirty="0" smtClean="0"/>
              <a:t>. </a:t>
            </a:r>
            <a:r>
              <a:rPr lang="en-GB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Best </a:t>
            </a:r>
            <a:r>
              <a:rPr lang="en-GB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practice is spread </a:t>
            </a:r>
            <a:r>
              <a:rPr lang="en-GB" dirty="0"/>
              <a:t>effectively in a drive for continuous improvement. </a:t>
            </a:r>
          </a:p>
          <a:p>
            <a:pPr marL="0" lvl="0" indent="0">
              <a:buNone/>
            </a:pPr>
            <a:r>
              <a:rPr lang="en-GB" dirty="0"/>
              <a:t>7</a:t>
            </a:r>
            <a:r>
              <a:rPr lang="en-GB" dirty="0" smtClean="0"/>
              <a:t>. Other </a:t>
            </a:r>
            <a:r>
              <a:rPr lang="en-GB" dirty="0"/>
              <a:t>principal aspects of the school’s work are good or outstanding. </a:t>
            </a:r>
          </a:p>
          <a:p>
            <a:pPr marL="0" indent="0">
              <a:buNone/>
            </a:pPr>
            <a:r>
              <a:rPr lang="en-GB" dirty="0"/>
              <a:t>8</a:t>
            </a:r>
            <a:r>
              <a:rPr lang="en-GB" dirty="0" smtClean="0"/>
              <a:t>. Thoughtful </a:t>
            </a:r>
            <a:r>
              <a:rPr lang="en-GB" dirty="0"/>
              <a:t>and wide-ranging promotion of </a:t>
            </a:r>
            <a:r>
              <a:rPr lang="en-GB" dirty="0" smtClean="0"/>
              <a:t>SMSC and </a:t>
            </a:r>
            <a:r>
              <a:rPr lang="en-GB" dirty="0"/>
              <a:t>physical well-being enables </a:t>
            </a:r>
            <a:r>
              <a:rPr lang="en-GB" dirty="0" smtClean="0"/>
              <a:t>pupils </a:t>
            </a:r>
            <a:r>
              <a:rPr lang="en-GB" dirty="0"/>
              <a:t>to thrive in </a:t>
            </a:r>
            <a:r>
              <a:rPr lang="en-GB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 supportive, highly cohesive learning community.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797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Leadership &amp; Management</a:t>
            </a:r>
            <a:br>
              <a:rPr lang="en-US" dirty="0" smtClean="0"/>
            </a:br>
            <a:r>
              <a:rPr lang="en-US" sz="2000" dirty="0" smtClean="0"/>
              <a:t>Track record of relentless </a:t>
            </a:r>
            <a:r>
              <a:rPr lang="en-US" sz="2000" dirty="0"/>
              <a:t>f</a:t>
            </a:r>
            <a:r>
              <a:rPr lang="en-US" sz="2000" dirty="0" smtClean="0"/>
              <a:t>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High expectations – highly ambitious and lead by example</a:t>
            </a:r>
          </a:p>
          <a:p>
            <a:r>
              <a:rPr lang="en-US" sz="2000" dirty="0" smtClean="0"/>
              <a:t>Monitoring and evaluation lead to deeply accurate understanding</a:t>
            </a:r>
          </a:p>
          <a:p>
            <a:r>
              <a:rPr lang="en-US" sz="2000" dirty="0" smtClean="0"/>
              <a:t>Use of accurate assessment (page 41)</a:t>
            </a:r>
          </a:p>
          <a:p>
            <a:r>
              <a:rPr lang="en-US" sz="2000" dirty="0" smtClean="0"/>
              <a:t>A broadly balanced curriculum (including careers and progression to university) inculcates a love of learning and thirst for knowledge</a:t>
            </a:r>
          </a:p>
          <a:p>
            <a:r>
              <a:rPr lang="en-US" sz="2000" dirty="0" smtClean="0"/>
              <a:t>Effective middle leadership</a:t>
            </a:r>
          </a:p>
          <a:p>
            <a:r>
              <a:rPr lang="en-US" sz="2000" dirty="0" smtClean="0"/>
              <a:t>Impact of Pupil Premium</a:t>
            </a:r>
          </a:p>
          <a:p>
            <a:r>
              <a:rPr lang="en-US" sz="2000" dirty="0" smtClean="0"/>
              <a:t>Searching PM and focused professional development</a:t>
            </a:r>
          </a:p>
          <a:p>
            <a:r>
              <a:rPr lang="en-US" sz="2000" dirty="0" smtClean="0"/>
              <a:t>Highly successful strategies for parental engagement</a:t>
            </a:r>
          </a:p>
          <a:p>
            <a:r>
              <a:rPr lang="en-US" sz="2000" dirty="0" smtClean="0"/>
              <a:t>Safeguarding (single central record, pupil absence, procedures, e-safety, extremism, off-site students)</a:t>
            </a:r>
          </a:p>
          <a:p>
            <a:r>
              <a:rPr lang="en-US" sz="2000" dirty="0" smtClean="0"/>
              <a:t>Stringent governance that challenges, holds accountable and supports</a:t>
            </a:r>
          </a:p>
          <a:p>
            <a:pPr marL="0" indent="0">
              <a:buNone/>
            </a:pPr>
            <a:r>
              <a:rPr lang="en-US" sz="2000" dirty="0" smtClean="0"/>
              <a:t>(clear vision, promotion of tolerance, self evaluation of pupil data, assessment, impact of T&amp;L on progress, PP, finances and PM)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30748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Behaviour</a:t>
            </a:r>
            <a:r>
              <a:rPr lang="en-US" dirty="0" smtClean="0"/>
              <a:t> &amp; Safety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Students exhibit a thirst for knowledge and love of learning</a:t>
            </a:r>
          </a:p>
          <a:p>
            <a:r>
              <a:rPr lang="en-US" sz="2000" dirty="0" err="1" smtClean="0"/>
              <a:t>Behaviour</a:t>
            </a:r>
            <a:r>
              <a:rPr lang="en-US" sz="2000" dirty="0" smtClean="0"/>
              <a:t> is consistently of a high standard.  Low level disruption is extremely rare and students behave impeccably towards each other, adults and their environment</a:t>
            </a:r>
          </a:p>
          <a:p>
            <a:r>
              <a:rPr lang="en-US" sz="2000" dirty="0" smtClean="0"/>
              <a:t>Staff and students are unreservedly positive about </a:t>
            </a:r>
            <a:r>
              <a:rPr lang="en-US" sz="2000" dirty="0" err="1" smtClean="0"/>
              <a:t>behaviour</a:t>
            </a:r>
            <a:endParaRPr lang="en-US" sz="2000" dirty="0" smtClean="0"/>
          </a:p>
          <a:p>
            <a:r>
              <a:rPr lang="en-US" sz="2000" dirty="0" err="1" smtClean="0"/>
              <a:t>Behaviour</a:t>
            </a:r>
            <a:r>
              <a:rPr lang="en-US" sz="2000" dirty="0" smtClean="0"/>
              <a:t> (including exclusions) is </a:t>
            </a:r>
            <a:r>
              <a:rPr lang="en-US" sz="2000" dirty="0" err="1" smtClean="0"/>
              <a:t>analysed</a:t>
            </a:r>
            <a:r>
              <a:rPr lang="en-US" sz="2000" dirty="0" smtClean="0"/>
              <a:t> over time</a:t>
            </a:r>
          </a:p>
          <a:p>
            <a:r>
              <a:rPr lang="en-US" sz="2000" dirty="0" smtClean="0"/>
              <a:t>Highly effective anti-bullying strategies</a:t>
            </a:r>
          </a:p>
          <a:p>
            <a:r>
              <a:rPr lang="en-US" sz="2000" dirty="0" smtClean="0"/>
              <a:t>All students feel safe all the time (e-safety, safeguarding, visitors, handling risk)</a:t>
            </a:r>
          </a:p>
          <a:p>
            <a:r>
              <a:rPr lang="en-US" sz="2000" dirty="0" smtClean="0"/>
              <a:t>Monitoring of absence, PA and punctuality</a:t>
            </a:r>
          </a:p>
          <a:p>
            <a:r>
              <a:rPr lang="en-US" sz="2000" dirty="0" smtClean="0"/>
              <a:t>Excellent improvement in </a:t>
            </a:r>
            <a:r>
              <a:rPr lang="en-US" sz="2000" dirty="0" err="1" smtClean="0"/>
              <a:t>behaviour</a:t>
            </a:r>
            <a:r>
              <a:rPr lang="en-US" sz="2000" dirty="0" smtClean="0"/>
              <a:t> over time due to impact of strategies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90622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Teaching &amp; Learning</a:t>
            </a:r>
            <a:br>
              <a:rPr lang="en-US" dirty="0" smtClean="0"/>
            </a:br>
            <a:r>
              <a:rPr lang="en-US" sz="2000" dirty="0" smtClean="0"/>
              <a:t>Quality and challenge of work set lead to sustained progress and outstanding achievement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Challenging, well-judged teaching – well-matched to all (particularly at KS3)</a:t>
            </a:r>
          </a:p>
          <a:p>
            <a:r>
              <a:rPr lang="en-US" sz="2000" dirty="0" smtClean="0"/>
              <a:t>Systematic, frequent, consistent effective assessment</a:t>
            </a:r>
          </a:p>
          <a:p>
            <a:r>
              <a:rPr lang="en-US" sz="2000" dirty="0" smtClean="0"/>
              <a:t>Pupils understand how to improve – high quality marking and constructive feedback</a:t>
            </a:r>
          </a:p>
          <a:p>
            <a:r>
              <a:rPr lang="en-US" sz="2000" dirty="0" smtClean="0"/>
              <a:t>Culture of scholastic excellence and high expectation</a:t>
            </a:r>
          </a:p>
          <a:p>
            <a:r>
              <a:rPr lang="en-US" sz="2000" dirty="0" smtClean="0"/>
              <a:t>High levels of engagement and commitment</a:t>
            </a:r>
          </a:p>
          <a:p>
            <a:r>
              <a:rPr lang="en-US" sz="2000" dirty="0" smtClean="0"/>
              <a:t>Teaching prepares students for the next stage</a:t>
            </a:r>
          </a:p>
          <a:p>
            <a:r>
              <a:rPr lang="en-US" sz="2000" dirty="0" smtClean="0"/>
              <a:t>Homework – particularly for More Able students</a:t>
            </a:r>
          </a:p>
          <a:p>
            <a:r>
              <a:rPr lang="en-US" sz="2000" dirty="0" smtClean="0"/>
              <a:t>How do school ensure that TAs have sufficient knowledge?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3897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Achievement</a:t>
            </a:r>
            <a:br>
              <a:rPr lang="en-US" dirty="0" smtClean="0"/>
            </a:br>
            <a:r>
              <a:rPr lang="en-US" sz="2000" dirty="0" smtClean="0"/>
              <a:t>Substantial and sustained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000" dirty="0" smtClean="0"/>
              <a:t>Focus on the More Able in general and the Most Able in particular in a separate paragraph</a:t>
            </a:r>
          </a:p>
          <a:p>
            <a:r>
              <a:rPr lang="en-GB" sz="2000" dirty="0" smtClean="0"/>
              <a:t>Judgement does not have to be based on 3 years of progress but a good judgement must be explained</a:t>
            </a:r>
          </a:p>
          <a:p>
            <a:r>
              <a:rPr lang="en-GB" sz="2000" dirty="0" smtClean="0"/>
              <a:t>More time will be spent looking at work</a:t>
            </a:r>
          </a:p>
          <a:p>
            <a:r>
              <a:rPr lang="en-GB" sz="2000" dirty="0" smtClean="0"/>
              <a:t>Progress in Maths/ Literacy will be assessed from other subjects</a:t>
            </a:r>
          </a:p>
          <a:p>
            <a:r>
              <a:rPr lang="en-GB" sz="2000" dirty="0" smtClean="0"/>
              <a:t>How are formative and summative assessments used?</a:t>
            </a:r>
          </a:p>
          <a:p>
            <a:r>
              <a:rPr lang="en-GB" sz="2000" dirty="0" smtClean="0"/>
              <a:t>How is assessment used to inform intervention which leads to accelerated or sustained progress?</a:t>
            </a:r>
          </a:p>
          <a:p>
            <a:r>
              <a:rPr lang="en-GB" sz="2000" dirty="0" smtClean="0"/>
              <a:t>Pupils read widely and often to a high standard</a:t>
            </a:r>
          </a:p>
          <a:p>
            <a:r>
              <a:rPr lang="en-GB" sz="2000" dirty="0" smtClean="0"/>
              <a:t>Aspirational progress targets</a:t>
            </a:r>
          </a:p>
          <a:p>
            <a:r>
              <a:rPr lang="en-GB" sz="2000" dirty="0" smtClean="0"/>
              <a:t>Achievement high compared to national and gaps narrow or rapidly narrowing</a:t>
            </a:r>
          </a:p>
          <a:p>
            <a:r>
              <a:rPr lang="en-GB" sz="2000" dirty="0" smtClean="0"/>
              <a:t>Key groups performing at consistently good or better</a:t>
            </a:r>
          </a:p>
          <a:p>
            <a:r>
              <a:rPr lang="en-GB" sz="2000" dirty="0"/>
              <a:t>A</a:t>
            </a:r>
            <a:r>
              <a:rPr lang="en-GB" sz="2000" dirty="0" smtClean="0"/>
              <a:t>ttainment </a:t>
            </a:r>
            <a:r>
              <a:rPr lang="en-GB" sz="2000" dirty="0"/>
              <a:t>of almost all groups </a:t>
            </a:r>
            <a:r>
              <a:rPr lang="en-GB" sz="2000" dirty="0" smtClean="0"/>
              <a:t>is at </a:t>
            </a:r>
            <a:r>
              <a:rPr lang="en-GB" sz="2000" dirty="0"/>
              <a:t>least in line with national averages with many pupils attaining above </a:t>
            </a:r>
            <a:r>
              <a:rPr lang="en-GB" sz="2000" dirty="0" smtClean="0"/>
              <a:t>this or improving rapidly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12810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1279</Words>
  <Application>Microsoft Macintosh PowerPoint</Application>
  <PresentationFormat>On-screen Show (4:3)</PresentationFormat>
  <Paragraphs>110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 Quick Guide to Ofsted 2014-15</vt:lpstr>
      <vt:lpstr>Secondary Picture</vt:lpstr>
      <vt:lpstr>Ofsted  Expectations, Challenge &amp; Rigour with sharp focus on impact</vt:lpstr>
      <vt:lpstr>Grading</vt:lpstr>
      <vt:lpstr>Descriptors</vt:lpstr>
      <vt:lpstr>Leadership &amp; Management Track record of relentless focus</vt:lpstr>
      <vt:lpstr>Behaviour &amp; Safety </vt:lpstr>
      <vt:lpstr>Teaching &amp; Learning Quality and challenge of work set lead to sustained progress and outstanding achievement</vt:lpstr>
      <vt:lpstr>Achievement Substantial and sustained</vt:lpstr>
      <vt:lpstr>Sixth Form Provision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Educational Update</dc:title>
  <dc:creator>Ruth Powley</dc:creator>
  <cp:lastModifiedBy>Ruth Powley</cp:lastModifiedBy>
  <cp:revision>41</cp:revision>
  <dcterms:created xsi:type="dcterms:W3CDTF">2014-08-31T11:46:39Z</dcterms:created>
  <dcterms:modified xsi:type="dcterms:W3CDTF">2014-09-26T10:18:03Z</dcterms:modified>
</cp:coreProperties>
</file>