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35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6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4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9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2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5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4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1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2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1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5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D5F2-598C-8A4A-8A41-6036F9FF2117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E47F-B7C0-6B41-AE04-6945897F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0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Quick </a:t>
            </a:r>
            <a:r>
              <a:rPr lang="en-US" dirty="0"/>
              <a:t>G</a:t>
            </a:r>
            <a:r>
              <a:rPr lang="en-US" dirty="0" smtClean="0"/>
              <a:t>uide to the Characteristics of Highly Performing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Centre for the Use of Research and Evidence in Education (2014) produced for Teach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2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Investment in mentoring and coaching</a:t>
            </a:r>
          </a:p>
          <a:p>
            <a:r>
              <a:rPr lang="en-US" sz="2000" dirty="0" smtClean="0"/>
              <a:t>Focus on pedagogical strategies linked to student progress</a:t>
            </a:r>
          </a:p>
          <a:p>
            <a:r>
              <a:rPr lang="en-US" sz="2000" dirty="0" smtClean="0"/>
              <a:t>Sustained CPD</a:t>
            </a:r>
          </a:p>
          <a:p>
            <a:r>
              <a:rPr lang="en-US" sz="2000" dirty="0" smtClean="0"/>
              <a:t>Collaborative teacher learning and peer support</a:t>
            </a:r>
          </a:p>
          <a:p>
            <a:r>
              <a:rPr lang="en-US" sz="2000" dirty="0" smtClean="0"/>
              <a:t>‘Open Door’ culture for observing lessons</a:t>
            </a:r>
          </a:p>
          <a:p>
            <a:r>
              <a:rPr lang="en-US" sz="2000" dirty="0" smtClean="0"/>
              <a:t>Focus on subject knowledge</a:t>
            </a:r>
          </a:p>
          <a:p>
            <a:r>
              <a:rPr lang="en-US" sz="2000" dirty="0" smtClean="0"/>
              <a:t>Use of internal and external expertise</a:t>
            </a:r>
          </a:p>
          <a:p>
            <a:r>
              <a:rPr lang="en-US" sz="2000" dirty="0" smtClean="0"/>
              <a:t>Teachers taking leadership of their CPD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144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Strong sense of moral purpose</a:t>
            </a:r>
          </a:p>
          <a:p>
            <a:r>
              <a:rPr lang="en-US" sz="2000" dirty="0" smtClean="0"/>
              <a:t>Focus on leadership development</a:t>
            </a:r>
          </a:p>
          <a:p>
            <a:r>
              <a:rPr lang="en-US" sz="2000" dirty="0" smtClean="0"/>
              <a:t>Leaders engaged in learning themselves</a:t>
            </a:r>
          </a:p>
          <a:p>
            <a:r>
              <a:rPr lang="en-US" sz="2000" dirty="0" smtClean="0"/>
              <a:t>Whole-school CPD on curriculum development</a:t>
            </a:r>
          </a:p>
          <a:p>
            <a:r>
              <a:rPr lang="en-US" sz="2000" dirty="0" smtClean="0"/>
              <a:t>Extensively involved in ITE</a:t>
            </a:r>
          </a:p>
          <a:p>
            <a:r>
              <a:rPr lang="en-US" sz="2000" dirty="0" smtClean="0"/>
              <a:t>Extensive use of data to focus hard on teaching quality</a:t>
            </a:r>
          </a:p>
          <a:p>
            <a:r>
              <a:rPr lang="en-US" sz="2000" dirty="0" smtClean="0"/>
              <a:t>Strong leadership of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management</a:t>
            </a:r>
          </a:p>
          <a:p>
            <a:r>
              <a:rPr lang="en-US" sz="2000" dirty="0" smtClean="0"/>
              <a:t>Collaborative working</a:t>
            </a:r>
          </a:p>
          <a:p>
            <a:r>
              <a:rPr lang="en-US" sz="2000" dirty="0" smtClean="0"/>
              <a:t>High retention rates for new teachers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441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Clear learning intentions</a:t>
            </a:r>
          </a:p>
          <a:p>
            <a:r>
              <a:rPr lang="en-US" sz="2000" dirty="0" smtClean="0"/>
              <a:t>Focus on overcoming learning barriers</a:t>
            </a:r>
          </a:p>
          <a:p>
            <a:r>
              <a:rPr lang="en-US" sz="2000" dirty="0" smtClean="0"/>
              <a:t>Cross curricular strategies in place for high quality teaching</a:t>
            </a:r>
          </a:p>
          <a:p>
            <a:r>
              <a:rPr lang="en-US" sz="2000" dirty="0" smtClean="0"/>
              <a:t>Sharing of pedagogy and resources</a:t>
            </a:r>
          </a:p>
          <a:p>
            <a:r>
              <a:rPr lang="en-US" sz="2000" dirty="0" smtClean="0"/>
              <a:t>Thinking skills developed </a:t>
            </a:r>
          </a:p>
          <a:p>
            <a:r>
              <a:rPr lang="en-US" sz="2000" dirty="0" smtClean="0"/>
              <a:t>Group and peer learning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38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Learning aligned explicitly with students’ home and community</a:t>
            </a:r>
          </a:p>
          <a:p>
            <a:r>
              <a:rPr lang="en-US" sz="2000" dirty="0" smtClean="0"/>
              <a:t>Parental engagement</a:t>
            </a:r>
          </a:p>
          <a:p>
            <a:r>
              <a:rPr lang="en-US" sz="2000" dirty="0" smtClean="0"/>
              <a:t>Strong relationships with outside </a:t>
            </a:r>
            <a:r>
              <a:rPr lang="en-US" sz="2000" dirty="0" err="1" smtClean="0"/>
              <a:t>organisations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7899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172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Quick Guide to the Characteristics of Highly Performing Schools</vt:lpstr>
      <vt:lpstr>Learning Environment</vt:lpstr>
      <vt:lpstr>Leadership</vt:lpstr>
      <vt:lpstr>Teaching and Learning</vt:lpstr>
      <vt:lpstr>Relationships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Guide to the Characteristics of Highly Performing Schools</dc:title>
  <dc:creator>Ruth Powley</dc:creator>
  <cp:lastModifiedBy>Ruth Powley</cp:lastModifiedBy>
  <cp:revision>3</cp:revision>
  <dcterms:created xsi:type="dcterms:W3CDTF">2014-09-24T11:22:30Z</dcterms:created>
  <dcterms:modified xsi:type="dcterms:W3CDTF">2014-09-26T10:15:50Z</dcterms:modified>
</cp:coreProperties>
</file>