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0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5E3D85-27CF-F945-8B15-07D2963AA544}">
          <p14:sldIdLst>
            <p14:sldId id="256"/>
            <p14:sldId id="257"/>
            <p14:sldId id="270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9" d="100"/>
          <a:sy n="129" d="100"/>
        </p:scale>
        <p:origin x="-2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27/09/2014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8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27/09/2014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8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27/09/2014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48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27/09/2014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6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27/09/2014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4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27/09/2014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88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27/09/2014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38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27/09/2014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47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27/09/2014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5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27/09/2014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3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27/09/2014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5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A9C7C-C1D1-234D-9EF4-870136C31FEF}" type="datetimeFigureOut">
              <a:rPr lang="en-US" smtClean="0"/>
              <a:t>27/09/2014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223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Quick Guide to </a:t>
            </a:r>
            <a:r>
              <a:rPr lang="en-US" dirty="0" smtClean="0"/>
              <a:t>Curriculum </a:t>
            </a:r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94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1152"/>
            <a:ext cx="8229600" cy="1143000"/>
          </a:xfrm>
        </p:spPr>
        <p:txBody>
          <a:bodyPr/>
          <a:lstStyle/>
          <a:p>
            <a:r>
              <a:rPr lang="en-US" dirty="0" smtClean="0"/>
              <a:t>Curriculum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1276"/>
            <a:ext cx="8229600" cy="5836260"/>
          </a:xfrm>
        </p:spPr>
        <p:txBody>
          <a:bodyPr>
            <a:normAutofit fontScale="92500" lnSpcReduction="10000"/>
          </a:bodyPr>
          <a:lstStyle/>
          <a:p>
            <a:r>
              <a:rPr lang="en-US" sz="19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Tougher curriculum</a:t>
            </a:r>
          </a:p>
          <a:p>
            <a:pPr marL="514350" indent="-514350">
              <a:buAutoNum type="romanLcPeriod"/>
            </a:pPr>
            <a:r>
              <a:rPr lang="en-US" sz="1700" dirty="0" smtClean="0"/>
              <a:t>Content: 2 </a:t>
            </a:r>
            <a:r>
              <a:rPr lang="en-US" sz="1700" dirty="0" smtClean="0"/>
              <a:t>Shakespeare </a:t>
            </a:r>
            <a:r>
              <a:rPr lang="en-US" sz="1700" dirty="0" smtClean="0"/>
              <a:t>plays in English </a:t>
            </a:r>
            <a:r>
              <a:rPr lang="en-US" sz="1700" dirty="0" smtClean="0"/>
              <a:t>&amp; more advanced </a:t>
            </a:r>
            <a:r>
              <a:rPr lang="en-US" sz="1700" dirty="0" err="1" smtClean="0"/>
              <a:t>Maths</a:t>
            </a:r>
            <a:r>
              <a:rPr lang="en-US" sz="1700" dirty="0" smtClean="0"/>
              <a:t> in science, geography and economics A Levels</a:t>
            </a:r>
          </a:p>
          <a:p>
            <a:pPr marL="514350" indent="-514350">
              <a:buAutoNum type="romanLcPeriod"/>
            </a:pPr>
            <a:r>
              <a:rPr lang="en-US" sz="1700" dirty="0" smtClean="0"/>
              <a:t>Subjects: E </a:t>
            </a:r>
            <a:r>
              <a:rPr lang="en-US" sz="1700" dirty="0" err="1" smtClean="0"/>
              <a:t>Bacc</a:t>
            </a:r>
            <a:r>
              <a:rPr lang="en-US" sz="1700" dirty="0" smtClean="0"/>
              <a:t> element to Progress 8 and Computing</a:t>
            </a:r>
          </a:p>
          <a:p>
            <a:pPr marL="514350" indent="-514350">
              <a:buAutoNum type="romanLcPeriod"/>
            </a:pPr>
            <a:r>
              <a:rPr lang="en-US" sz="1700" dirty="0" smtClean="0"/>
              <a:t>Breadth: 200 years of A Level history and new topics e.g. Financial </a:t>
            </a:r>
            <a:r>
              <a:rPr lang="en-US" sz="1700" dirty="0" err="1" smtClean="0"/>
              <a:t>Maths</a:t>
            </a:r>
            <a:r>
              <a:rPr lang="en-US" sz="1700" dirty="0" smtClean="0"/>
              <a:t> at GCSE</a:t>
            </a:r>
          </a:p>
          <a:p>
            <a:pPr marL="514350" indent="-514350">
              <a:buAutoNum type="romanLcPeriod"/>
            </a:pPr>
            <a:r>
              <a:rPr lang="en-US" sz="1700" dirty="0" smtClean="0"/>
              <a:t>Depth: New </a:t>
            </a:r>
            <a:r>
              <a:rPr lang="en-US" sz="1700" dirty="0"/>
              <a:t>National Curriculum focused on:</a:t>
            </a:r>
          </a:p>
          <a:p>
            <a:pPr marL="0" indent="0">
              <a:buNone/>
            </a:pPr>
            <a:r>
              <a:rPr lang="en-US" sz="1700" dirty="0" smtClean="0"/>
              <a:t>		a. Secure </a:t>
            </a:r>
            <a:r>
              <a:rPr lang="en-US" sz="1700" dirty="0"/>
              <a:t>mastery and deep understanding of concepts rather than moving too </a:t>
            </a:r>
            <a:r>
              <a:rPr lang="en-US" sz="1700" dirty="0" smtClean="0"/>
              <a:t>		</a:t>
            </a:r>
            <a:r>
              <a:rPr lang="en-US" sz="1700" dirty="0" smtClean="0"/>
              <a:t>		quickly </a:t>
            </a:r>
            <a:r>
              <a:rPr lang="en-US" sz="1700" dirty="0" smtClean="0"/>
              <a:t>through content</a:t>
            </a:r>
          </a:p>
          <a:p>
            <a:pPr marL="0" indent="0">
              <a:buNone/>
            </a:pPr>
            <a:r>
              <a:rPr lang="en-US" sz="1700" dirty="0" smtClean="0"/>
              <a:t>		b. Rich </a:t>
            </a:r>
            <a:r>
              <a:rPr lang="en-US" sz="1700" dirty="0"/>
              <a:t>probing in assessment</a:t>
            </a:r>
          </a:p>
          <a:p>
            <a:pPr marL="0" indent="0">
              <a:buNone/>
            </a:pPr>
            <a:r>
              <a:rPr lang="en-US" sz="1700" dirty="0" smtClean="0"/>
              <a:t>		c. Production </a:t>
            </a:r>
            <a:r>
              <a:rPr lang="en-US" sz="1700" dirty="0"/>
              <a:t>of work to allow effective assessment (talk and writing)</a:t>
            </a:r>
          </a:p>
          <a:p>
            <a:pPr marL="514350" indent="-514350">
              <a:buAutoNum type="romanLcPeriod"/>
            </a:pPr>
            <a:endParaRPr lang="en-US" sz="1900" dirty="0" smtClean="0"/>
          </a:p>
          <a:p>
            <a:r>
              <a:rPr lang="en-US" sz="19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Tougher exams</a:t>
            </a:r>
          </a:p>
          <a:p>
            <a:pPr marL="514350" indent="-514350">
              <a:buAutoNum type="romanLcPeriod"/>
            </a:pPr>
            <a:r>
              <a:rPr lang="en-US" sz="1700" dirty="0"/>
              <a:t>C</a:t>
            </a:r>
            <a:r>
              <a:rPr lang="en-US" sz="1700" dirty="0" smtClean="0"/>
              <a:t>ontent e.g</a:t>
            </a:r>
            <a:r>
              <a:rPr lang="en-US" sz="1700" dirty="0"/>
              <a:t>. </a:t>
            </a:r>
            <a:r>
              <a:rPr lang="en-US" sz="1700" dirty="0" err="1" smtClean="0"/>
              <a:t>Maths</a:t>
            </a:r>
            <a:r>
              <a:rPr lang="en-US" sz="1700" dirty="0" smtClean="0"/>
              <a:t>: learning </a:t>
            </a:r>
            <a:r>
              <a:rPr lang="en-US" sz="1700" dirty="0"/>
              <a:t>formulae by </a:t>
            </a:r>
            <a:r>
              <a:rPr lang="en-US" sz="1700" dirty="0" smtClean="0"/>
              <a:t>heart </a:t>
            </a:r>
          </a:p>
          <a:p>
            <a:pPr marL="514350" indent="-514350">
              <a:buAutoNum type="romanLcPeriod"/>
            </a:pPr>
            <a:r>
              <a:rPr lang="en-US" sz="1700" dirty="0" smtClean="0"/>
              <a:t>Tests </a:t>
            </a:r>
            <a:r>
              <a:rPr lang="en-US" sz="1700" dirty="0"/>
              <a:t>at </a:t>
            </a:r>
            <a:r>
              <a:rPr lang="en-US" sz="1700" dirty="0" smtClean="0"/>
              <a:t>7 &amp; 11 </a:t>
            </a:r>
            <a:r>
              <a:rPr lang="en-US" sz="1700" dirty="0"/>
              <a:t>measured by a scale score </a:t>
            </a:r>
            <a:r>
              <a:rPr lang="en-US" sz="1700" dirty="0" smtClean="0"/>
              <a:t>comparing performance to expected</a:t>
            </a:r>
          </a:p>
          <a:p>
            <a:pPr marL="514350" indent="-514350">
              <a:buAutoNum type="romanLcPeriod"/>
            </a:pPr>
            <a:r>
              <a:rPr lang="en-US" sz="1700" dirty="0" smtClean="0"/>
              <a:t>Linear Exams</a:t>
            </a:r>
          </a:p>
          <a:p>
            <a:pPr marL="514350" indent="-514350">
              <a:buAutoNum type="romanLcPeriod"/>
            </a:pPr>
            <a:r>
              <a:rPr lang="en-US" sz="1700" dirty="0" smtClean="0"/>
              <a:t>End </a:t>
            </a:r>
            <a:r>
              <a:rPr lang="en-US" sz="1700" dirty="0"/>
              <a:t>to re-sits/ multiple exam </a:t>
            </a:r>
            <a:r>
              <a:rPr lang="en-US" sz="1700" dirty="0" smtClean="0"/>
              <a:t>entries (first entry counts in League Tables)</a:t>
            </a:r>
          </a:p>
          <a:p>
            <a:pPr marL="514350" indent="-514350">
              <a:buAutoNum type="romanLcPeriod"/>
            </a:pPr>
            <a:r>
              <a:rPr lang="en-US" sz="1700" dirty="0" smtClean="0"/>
              <a:t>End/ reduction in </a:t>
            </a:r>
            <a:r>
              <a:rPr lang="en-US" sz="1700" dirty="0"/>
              <a:t>coursework </a:t>
            </a:r>
            <a:r>
              <a:rPr lang="en-US" sz="1700" dirty="0" smtClean="0"/>
              <a:t>(capped at 20% in English and </a:t>
            </a:r>
            <a:r>
              <a:rPr lang="en-US" sz="1700" dirty="0" smtClean="0"/>
              <a:t>History A Level)</a:t>
            </a:r>
            <a:endParaRPr lang="en-US" sz="1700" dirty="0" smtClean="0"/>
          </a:p>
          <a:p>
            <a:pPr marL="514350" indent="-514350">
              <a:buAutoNum type="romanLcPeriod"/>
            </a:pPr>
            <a:r>
              <a:rPr lang="en-US" sz="1700" dirty="0" smtClean="0"/>
              <a:t>Tougher top </a:t>
            </a:r>
            <a:r>
              <a:rPr lang="en-US" sz="1700" dirty="0" smtClean="0"/>
              <a:t>GCSE grades </a:t>
            </a:r>
            <a:r>
              <a:rPr lang="en-US" sz="1700" dirty="0" smtClean="0"/>
              <a:t>in 9-1 scale</a:t>
            </a:r>
          </a:p>
          <a:p>
            <a:pPr marL="514350" indent="-514350">
              <a:buAutoNum type="romanLcPeriod"/>
            </a:pPr>
            <a:r>
              <a:rPr lang="en-US" sz="1700" dirty="0"/>
              <a:t>Literacy marks (5% SPAG &amp; 20% SPAG in English </a:t>
            </a:r>
            <a:r>
              <a:rPr lang="en-US" sz="1700" dirty="0" smtClean="0"/>
              <a:t>Language GCSE)</a:t>
            </a:r>
            <a:endParaRPr lang="en-US" sz="1700" dirty="0" smtClean="0"/>
          </a:p>
          <a:p>
            <a:pPr marL="514350" indent="-514350">
              <a:buAutoNum type="romanLcPeriod"/>
            </a:pPr>
            <a:r>
              <a:rPr lang="en-US" sz="1700" dirty="0" smtClean="0"/>
              <a:t>AS and A Level de-coupled</a:t>
            </a:r>
            <a:endParaRPr lang="en-US" sz="1700" dirty="0"/>
          </a:p>
          <a:p>
            <a:pPr marL="514350" indent="-514350">
              <a:buAutoNum type="romanLcPeriod"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41279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Reform Timeline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7779186"/>
              </p:ext>
            </p:extLst>
          </p:nvPr>
        </p:nvGraphicFramePr>
        <p:xfrm>
          <a:off x="457200" y="1600200"/>
          <a:ext cx="8229600" cy="1925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GCSE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Level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English and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Maths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GCSE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New A Levels in Art, English, History, Sciences, Psychology,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Sociology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New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Bacc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GCSEs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New A Levels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Maths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 MFL,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Georgaphy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 RE, PE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791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National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Core: English, </a:t>
            </a:r>
            <a:r>
              <a:rPr lang="en-US" sz="1800" dirty="0" err="1" smtClean="0"/>
              <a:t>Maths</a:t>
            </a:r>
            <a:r>
              <a:rPr lang="en-US" sz="1800" dirty="0" smtClean="0"/>
              <a:t>, Science</a:t>
            </a:r>
          </a:p>
          <a:p>
            <a:r>
              <a:rPr lang="en-US" sz="1800" dirty="0" smtClean="0"/>
              <a:t>Foundation subjects KS3: Art &amp; Design, DT, Languages, Geography, History, Music</a:t>
            </a:r>
          </a:p>
          <a:p>
            <a:r>
              <a:rPr lang="en-US" sz="1800" dirty="0" smtClean="0"/>
              <a:t>Foundation subjects KS3-4: Citizenship, Computing, PE</a:t>
            </a:r>
          </a:p>
          <a:p>
            <a:r>
              <a:rPr lang="en-US" sz="1800" dirty="0" smtClean="0"/>
              <a:t>Other: RE and SRE (Sex and Relationships Education)</a:t>
            </a:r>
          </a:p>
          <a:p>
            <a:r>
              <a:rPr lang="en-US" sz="1800" i="1" dirty="0" smtClean="0"/>
              <a:t>All students in KS4 have a statutory entitlement to study an approved qualification in each of the following 4 areas: Arts, DT, Humanities, Languages </a:t>
            </a:r>
          </a:p>
          <a:p>
            <a:r>
              <a:rPr lang="en-US" sz="1800" dirty="0" smtClean="0"/>
              <a:t>Numeracy and mathematical reasoning should be delivered through all subjects (e.g. Problems, measures and data)</a:t>
            </a:r>
          </a:p>
          <a:p>
            <a:r>
              <a:rPr lang="en-US" sz="1800" dirty="0" smtClean="0"/>
              <a:t>Literacy should be delivered through all subjects:  Students can:</a:t>
            </a:r>
          </a:p>
          <a:p>
            <a:pPr marL="400050" indent="-400050">
              <a:buAutoNum type="romanLcPeriod"/>
            </a:pPr>
            <a:r>
              <a:rPr lang="en-US" sz="1800" dirty="0" smtClean="0"/>
              <a:t>Speak clearly and confidently, hypothesizing, speculating and exploring ideas</a:t>
            </a:r>
          </a:p>
          <a:p>
            <a:pPr marL="400050" indent="-400050">
              <a:buAutoNum type="romanLcPeriod"/>
            </a:pPr>
            <a:r>
              <a:rPr lang="en-US" sz="1800" dirty="0" smtClean="0"/>
              <a:t>Read fluently: schools should promote wide reading</a:t>
            </a:r>
          </a:p>
          <a:p>
            <a:pPr marL="400050" indent="-400050">
              <a:buAutoNum type="romanLcPeriod"/>
            </a:pPr>
            <a:r>
              <a:rPr lang="en-US" sz="1800" dirty="0" smtClean="0"/>
              <a:t>Write accurately and at length</a:t>
            </a:r>
          </a:p>
          <a:p>
            <a:pPr marL="400050" indent="-400050">
              <a:buAutoNum type="romanLcPeriod"/>
            </a:pPr>
            <a:r>
              <a:rPr lang="en-US" sz="1800" dirty="0" smtClean="0"/>
              <a:t>Actively develop their vocabulary</a:t>
            </a:r>
          </a:p>
        </p:txBody>
      </p:sp>
    </p:spTree>
    <p:extLst>
      <p:ext uri="{BB962C8B-B14F-4D97-AF65-F5344CB8AC3E}">
        <p14:creationId xmlns:p14="http://schemas.microsoft.com/office/powerpoint/2010/main" val="568990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242</Words>
  <Application>Microsoft Macintosh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 Quick Guide to Curriculum Change</vt:lpstr>
      <vt:lpstr>Curriculum Changes</vt:lpstr>
      <vt:lpstr>Reform Timeline</vt:lpstr>
      <vt:lpstr>New National Curriculum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Update</dc:title>
  <dc:creator>Ruth Powley</dc:creator>
  <cp:lastModifiedBy>Ruth Powley</cp:lastModifiedBy>
  <cp:revision>44</cp:revision>
  <dcterms:created xsi:type="dcterms:W3CDTF">2014-08-31T11:46:39Z</dcterms:created>
  <dcterms:modified xsi:type="dcterms:W3CDTF">2014-09-27T15:16:07Z</dcterms:modified>
</cp:coreProperties>
</file>