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61" r:id="rId5"/>
    <p:sldId id="262" r:id="rId6"/>
    <p:sldId id="258" r:id="rId7"/>
    <p:sldId id="259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28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E3FB-903D-4947-BB68-260691FD8841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B444-BCFC-DD44-A827-8ADF4ECA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5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E3FB-903D-4947-BB68-260691FD8841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B444-BCFC-DD44-A827-8ADF4ECA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9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E3FB-903D-4947-BB68-260691FD8841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B444-BCFC-DD44-A827-8ADF4ECA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4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E3FB-903D-4947-BB68-260691FD8841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B444-BCFC-DD44-A827-8ADF4ECA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83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E3FB-903D-4947-BB68-260691FD8841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B444-BCFC-DD44-A827-8ADF4ECA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76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E3FB-903D-4947-BB68-260691FD8841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B444-BCFC-DD44-A827-8ADF4ECA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33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E3FB-903D-4947-BB68-260691FD8841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B444-BCFC-DD44-A827-8ADF4ECA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80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E3FB-903D-4947-BB68-260691FD8841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B444-BCFC-DD44-A827-8ADF4ECA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1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E3FB-903D-4947-BB68-260691FD8841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B444-BCFC-DD44-A827-8ADF4ECA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4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E3FB-903D-4947-BB68-260691FD8841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B444-BCFC-DD44-A827-8ADF4ECA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9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0E3FB-903D-4947-BB68-260691FD8841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2B444-BCFC-DD44-A827-8ADF4ECA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5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0E3FB-903D-4947-BB68-260691FD8841}" type="datetimeFigureOut">
              <a:rPr lang="en-US" smtClean="0"/>
              <a:t>14/10/2014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2B444-BCFC-DD44-A827-8ADF4ECA2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108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Cracking the Code: How schools can improve social mobility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Social Mobility &amp; Child Poverty Commission </a:t>
            </a:r>
          </a:p>
          <a:p>
            <a:r>
              <a:rPr lang="en-US" dirty="0" smtClean="0"/>
              <a:t>Oct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21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1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Build high expectations: Whatever It Takes culture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Aspirational targets</a:t>
            </a:r>
          </a:p>
          <a:p>
            <a:r>
              <a:rPr lang="en-US" sz="2000" dirty="0"/>
              <a:t>Helping students to stand out from the </a:t>
            </a:r>
            <a:r>
              <a:rPr lang="en-US" sz="2000" dirty="0" smtClean="0"/>
              <a:t>start e.g. Supporting music tuition</a:t>
            </a:r>
          </a:p>
          <a:p>
            <a:r>
              <a:rPr lang="en-US" sz="2000" dirty="0" smtClean="0"/>
              <a:t>Discipline</a:t>
            </a:r>
          </a:p>
          <a:p>
            <a:r>
              <a:rPr lang="en-US" sz="2000" dirty="0" smtClean="0"/>
              <a:t>Uniform</a:t>
            </a:r>
          </a:p>
          <a:p>
            <a:r>
              <a:rPr lang="en-US" sz="2000" dirty="0" smtClean="0"/>
              <a:t>Celebrating success: great work, current and past students, visual environment</a:t>
            </a:r>
          </a:p>
          <a:p>
            <a:r>
              <a:rPr lang="en-US" sz="2000" dirty="0" smtClean="0"/>
              <a:t>Reinforcing ambition: signs on doors of where teachers went to university </a:t>
            </a:r>
            <a:endParaRPr lang="en-US" sz="2000" dirty="0" smtClean="0">
              <a:effectLst/>
            </a:endParaRPr>
          </a:p>
          <a:p>
            <a:endParaRPr lang="en-US" sz="2000" dirty="0" smtClean="0">
              <a:effectLst/>
            </a:endParaRPr>
          </a:p>
          <a:p>
            <a:endParaRPr lang="en-US" sz="2000" dirty="0" smtClean="0">
              <a:effectLst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0821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09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Focus incessantly on the quality of teaching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H</a:t>
            </a:r>
            <a:r>
              <a:rPr lang="en-US" sz="1800" dirty="0" smtClean="0"/>
              <a:t>igh </a:t>
            </a:r>
            <a:r>
              <a:rPr lang="en-US" sz="1800" dirty="0"/>
              <a:t>quality teaching has more impact on </a:t>
            </a:r>
            <a:r>
              <a:rPr lang="en-US" sz="1800" dirty="0" smtClean="0"/>
              <a:t>disadvantaged students.  Sutton </a:t>
            </a:r>
            <a:r>
              <a:rPr lang="en-US" sz="1800" dirty="0"/>
              <a:t>Trust </a:t>
            </a:r>
            <a:r>
              <a:rPr lang="en-US" sz="1800" dirty="0" smtClean="0"/>
              <a:t>evidence showed </a:t>
            </a:r>
            <a:r>
              <a:rPr lang="en-US" sz="1800" dirty="0"/>
              <a:t>that ‘over a school year, [disadvantaged] pupils </a:t>
            </a:r>
            <a:r>
              <a:rPr lang="en-US" sz="1800" dirty="0" smtClean="0"/>
              <a:t>can </a:t>
            </a:r>
            <a:r>
              <a:rPr lang="en-US" sz="1800" dirty="0"/>
              <a:t>gain 1.5 years’ worth of learning with very effective teachers, compared </a:t>
            </a:r>
            <a:r>
              <a:rPr lang="en-US" sz="1800" dirty="0" smtClean="0"/>
              <a:t>with </a:t>
            </a:r>
            <a:r>
              <a:rPr lang="en-US" sz="1800" dirty="0"/>
              <a:t>0.5 years with poorly performing teachers. </a:t>
            </a:r>
            <a:endParaRPr lang="en-US" sz="1800" dirty="0" smtClean="0"/>
          </a:p>
          <a:p>
            <a:r>
              <a:rPr lang="en-US" sz="1800" dirty="0"/>
              <a:t>Strong focus on </a:t>
            </a:r>
            <a:r>
              <a:rPr lang="en-US" sz="1800" dirty="0" smtClean="0"/>
              <a:t>mentoring, coaching and use </a:t>
            </a:r>
            <a:r>
              <a:rPr lang="en-US" sz="1800" dirty="0"/>
              <a:t>of middle leaders to drive </a:t>
            </a:r>
            <a:r>
              <a:rPr lang="en-US" sz="1800" dirty="0" smtClean="0"/>
              <a:t>improvement </a:t>
            </a:r>
            <a:endParaRPr lang="en-US" sz="1800" dirty="0" smtClean="0">
              <a:effectLst/>
            </a:endParaRPr>
          </a:p>
          <a:p>
            <a:r>
              <a:rPr lang="en-US" sz="1800" dirty="0"/>
              <a:t>S</a:t>
            </a:r>
            <a:r>
              <a:rPr lang="en-US" sz="1800" dirty="0" smtClean="0"/>
              <a:t>trong teaching of English and </a:t>
            </a:r>
            <a:r>
              <a:rPr lang="en-US" sz="1800" dirty="0" err="1" smtClean="0"/>
              <a:t>Maths</a:t>
            </a:r>
            <a:endParaRPr lang="en-US" sz="1800" dirty="0"/>
          </a:p>
          <a:p>
            <a:r>
              <a:rPr lang="en-US" sz="1800" dirty="0" smtClean="0"/>
              <a:t>Depth </a:t>
            </a:r>
            <a:r>
              <a:rPr lang="en-US" sz="1800" dirty="0"/>
              <a:t>before </a:t>
            </a:r>
            <a:r>
              <a:rPr lang="en-US" sz="1800" dirty="0" smtClean="0"/>
              <a:t>breadth: ensuring </a:t>
            </a:r>
            <a:r>
              <a:rPr lang="en-US" sz="1800" dirty="0"/>
              <a:t>that new students below reading and </a:t>
            </a:r>
            <a:r>
              <a:rPr lang="en-US" sz="1800" dirty="0" err="1"/>
              <a:t>maths</a:t>
            </a:r>
            <a:r>
              <a:rPr lang="en-US" sz="1800" dirty="0"/>
              <a:t> standards master these before they receive a broader academic </a:t>
            </a:r>
            <a:r>
              <a:rPr lang="en-US" sz="1800" dirty="0" smtClean="0"/>
              <a:t>curriculum</a:t>
            </a:r>
          </a:p>
          <a:p>
            <a:r>
              <a:rPr lang="en-US" sz="1800" dirty="0" smtClean="0"/>
              <a:t>Ensuring high quality recruitment: high quality training &amp; flexibility on pay </a:t>
            </a:r>
            <a:endParaRPr lang="en-US" sz="1800" dirty="0" smtClean="0">
              <a:effectLst/>
            </a:endParaRPr>
          </a:p>
          <a:p>
            <a:r>
              <a:rPr lang="en-US" sz="1800" dirty="0" smtClean="0"/>
              <a:t>Lesson </a:t>
            </a:r>
            <a:r>
              <a:rPr lang="en-US" sz="1800" dirty="0"/>
              <a:t>observations as a key part of </a:t>
            </a:r>
            <a:r>
              <a:rPr lang="en-US" sz="1800" dirty="0" smtClean="0"/>
              <a:t>CPD </a:t>
            </a:r>
          </a:p>
          <a:p>
            <a:r>
              <a:rPr lang="en-US" sz="1800" dirty="0" smtClean="0"/>
              <a:t>Collaboration </a:t>
            </a:r>
            <a:r>
              <a:rPr lang="en-US" sz="1800" dirty="0"/>
              <a:t>with other </a:t>
            </a:r>
            <a:r>
              <a:rPr lang="en-US" sz="1800" dirty="0" smtClean="0"/>
              <a:t>schools to </a:t>
            </a:r>
            <a:r>
              <a:rPr lang="en-US" sz="1800" dirty="0"/>
              <a:t>deliver coaching and training, </a:t>
            </a:r>
            <a:r>
              <a:rPr lang="en-US" sz="1800" dirty="0" smtClean="0"/>
              <a:t>enable </a:t>
            </a:r>
            <a:r>
              <a:rPr lang="en-US" sz="1800" dirty="0" err="1"/>
              <a:t>secondments</a:t>
            </a:r>
            <a:r>
              <a:rPr lang="en-US" sz="1800" dirty="0"/>
              <a:t>, </a:t>
            </a:r>
            <a:r>
              <a:rPr lang="en-US" sz="1800" dirty="0" smtClean="0"/>
              <a:t>support ITT and gain good practice from outstanding schools elsewhere in the country</a:t>
            </a:r>
          </a:p>
          <a:p>
            <a:r>
              <a:rPr lang="en-US" sz="1800" dirty="0" smtClean="0"/>
              <a:t>Use </a:t>
            </a:r>
            <a:r>
              <a:rPr lang="en-US" sz="1800" dirty="0"/>
              <a:t>of student </a:t>
            </a:r>
            <a:r>
              <a:rPr lang="en-US" sz="1800" dirty="0" smtClean="0"/>
              <a:t>feedback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2614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86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Have tailored strategies to engage parents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300" dirty="0" smtClean="0"/>
              <a:t>Funded outreach workers</a:t>
            </a:r>
          </a:p>
          <a:p>
            <a:r>
              <a:rPr lang="en-US" sz="2300" dirty="0" smtClean="0"/>
              <a:t>Focus on building engagement with parents as part of transition from primary school</a:t>
            </a:r>
          </a:p>
          <a:p>
            <a:r>
              <a:rPr lang="en-US" sz="2300" dirty="0" smtClean="0"/>
              <a:t>Visiting family homes or neutral ground</a:t>
            </a:r>
          </a:p>
          <a:p>
            <a:r>
              <a:rPr lang="en-US" sz="2300" dirty="0" smtClean="0"/>
              <a:t>Engagement with other agencies</a:t>
            </a:r>
          </a:p>
          <a:p>
            <a:r>
              <a:rPr lang="en-US" sz="2300" dirty="0" smtClean="0"/>
              <a:t>Targeted parents meetings and contracts to include:</a:t>
            </a:r>
          </a:p>
          <a:p>
            <a:pPr marL="0" indent="0">
              <a:buNone/>
            </a:pPr>
            <a:r>
              <a:rPr lang="en-US" sz="2300" dirty="0"/>
              <a:t>	</a:t>
            </a:r>
            <a:r>
              <a:rPr lang="en-US" sz="2300" dirty="0" err="1" smtClean="0"/>
              <a:t>i</a:t>
            </a:r>
            <a:r>
              <a:rPr lang="en-US" sz="2300" dirty="0" smtClean="0"/>
              <a:t>. Discussion </a:t>
            </a:r>
            <a:r>
              <a:rPr lang="en-US" sz="2300" dirty="0"/>
              <a:t>of parents’ aspirations for their </a:t>
            </a:r>
            <a:r>
              <a:rPr lang="en-US" sz="2300" dirty="0" smtClean="0"/>
              <a:t>child</a:t>
            </a:r>
          </a:p>
          <a:p>
            <a:pPr marL="0" indent="0">
              <a:buNone/>
            </a:pPr>
            <a:r>
              <a:rPr lang="en-US" sz="2300" dirty="0" smtClean="0"/>
              <a:t>	ii. Discussion </a:t>
            </a:r>
            <a:r>
              <a:rPr lang="en-US" sz="2300" dirty="0"/>
              <a:t>of the impact of continued underperformance on their child’s life </a:t>
            </a:r>
          </a:p>
          <a:p>
            <a:pPr marL="0" indent="0">
              <a:buNone/>
            </a:pPr>
            <a:r>
              <a:rPr lang="en-US" sz="2300" dirty="0" smtClean="0"/>
              <a:t>	</a:t>
            </a:r>
            <a:r>
              <a:rPr lang="en-US" sz="2300" dirty="0" err="1" smtClean="0"/>
              <a:t>iii.Sharing</a:t>
            </a:r>
            <a:r>
              <a:rPr lang="en-US" sz="2300" dirty="0" smtClean="0"/>
              <a:t> </a:t>
            </a:r>
            <a:r>
              <a:rPr lang="en-US" sz="2300" dirty="0"/>
              <a:t>research on parental engagement </a:t>
            </a:r>
            <a:r>
              <a:rPr lang="en-US" sz="2300" dirty="0" smtClean="0"/>
              <a:t>– </a:t>
            </a:r>
          </a:p>
          <a:p>
            <a:pPr marL="0" indent="0">
              <a:buNone/>
            </a:pPr>
            <a:r>
              <a:rPr lang="en-US" sz="2300" dirty="0" smtClean="0"/>
              <a:t>	</a:t>
            </a:r>
            <a:r>
              <a:rPr lang="en-US" sz="2300" dirty="0" err="1" smtClean="0"/>
              <a:t>iv.Discussing</a:t>
            </a:r>
            <a:r>
              <a:rPr lang="en-US" sz="2300" dirty="0" smtClean="0"/>
              <a:t> </a:t>
            </a:r>
            <a:r>
              <a:rPr lang="en-US" sz="2300" dirty="0"/>
              <a:t>areas for improvement – comparing their child’s work to their better </a:t>
            </a:r>
            <a:r>
              <a:rPr lang="en-US" sz="2300" dirty="0" smtClean="0"/>
              <a:t>	performing </a:t>
            </a:r>
            <a:r>
              <a:rPr lang="en-US" sz="2300" dirty="0"/>
              <a:t>peers (using examples of work to demonstrate to parents rather than </a:t>
            </a:r>
            <a:r>
              <a:rPr lang="en-US" sz="2300" dirty="0" smtClean="0"/>
              <a:t>	using </a:t>
            </a:r>
            <a:r>
              <a:rPr lang="en-US" sz="2300" dirty="0"/>
              <a:t>abstract concepts or levels).</a:t>
            </a:r>
            <a:br>
              <a:rPr lang="en-US" sz="2300" dirty="0"/>
            </a:br>
            <a:r>
              <a:rPr lang="en-US" sz="2300" dirty="0" smtClean="0"/>
              <a:t>	v. Guidance </a:t>
            </a:r>
            <a:r>
              <a:rPr lang="en-US" sz="2300" dirty="0"/>
              <a:t>and ideas on how parents could help to address underperformance. </a:t>
            </a:r>
            <a:endParaRPr lang="en-US" sz="2300" dirty="0" smtClean="0">
              <a:effectLst/>
            </a:endParaRPr>
          </a:p>
          <a:p>
            <a:pPr marL="0" indent="0">
              <a:buNone/>
            </a:pPr>
            <a:r>
              <a:rPr lang="en-US" sz="2300" dirty="0" smtClean="0"/>
              <a:t>	“</a:t>
            </a:r>
            <a:r>
              <a:rPr lang="en-US" sz="2300" dirty="0"/>
              <a:t>P</a:t>
            </a:r>
            <a:r>
              <a:rPr lang="en-US" sz="2300" dirty="0" smtClean="0"/>
              <a:t>arents </a:t>
            </a:r>
            <a:r>
              <a:rPr lang="en-US" sz="2300" dirty="0"/>
              <a:t>really buy into the tailored support”. </a:t>
            </a:r>
            <a:endParaRPr lang="en-US" sz="2300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66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154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Prepare students for all aspects of life: building character and careers and university preparation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9123"/>
            <a:ext cx="8229600" cy="3457040"/>
          </a:xfrm>
        </p:spPr>
        <p:txBody>
          <a:bodyPr>
            <a:normAutofit/>
          </a:bodyPr>
          <a:lstStyle/>
          <a:p>
            <a:r>
              <a:rPr lang="en-US" sz="2000" dirty="0"/>
              <a:t>Goal-setting beyond academic </a:t>
            </a:r>
            <a:r>
              <a:rPr lang="en-US" sz="2000" dirty="0" smtClean="0"/>
              <a:t>results to career goals</a:t>
            </a:r>
          </a:p>
          <a:p>
            <a:r>
              <a:rPr lang="en-US" sz="2000" dirty="0" smtClean="0"/>
              <a:t>Social </a:t>
            </a:r>
            <a:r>
              <a:rPr lang="en-US" sz="2000" dirty="0"/>
              <a:t>and cultural capital </a:t>
            </a:r>
            <a:r>
              <a:rPr lang="en-US" sz="2000" dirty="0" smtClean="0"/>
              <a:t>building</a:t>
            </a:r>
          </a:p>
          <a:p>
            <a:r>
              <a:rPr lang="en-US" sz="2000" dirty="0" smtClean="0"/>
              <a:t>Early </a:t>
            </a:r>
            <a:r>
              <a:rPr lang="en-US" sz="2000" dirty="0"/>
              <a:t>engagement with </a:t>
            </a:r>
            <a:r>
              <a:rPr lang="en-US" sz="2000" dirty="0" smtClean="0"/>
              <a:t>universities</a:t>
            </a:r>
          </a:p>
          <a:p>
            <a:r>
              <a:rPr lang="en-US" sz="2000" dirty="0"/>
              <a:t>A</a:t>
            </a:r>
            <a:r>
              <a:rPr lang="en-US" sz="2000" dirty="0" smtClean="0"/>
              <a:t> </a:t>
            </a:r>
            <a:r>
              <a:rPr lang="en-US" sz="2000" dirty="0"/>
              <a:t>knowledge-based curriculum tailored to individual needs. </a:t>
            </a:r>
            <a:endParaRPr lang="en-US" sz="2000" dirty="0" smtClean="0"/>
          </a:p>
          <a:p>
            <a:r>
              <a:rPr lang="en-US" sz="2000" dirty="0" smtClean="0"/>
              <a:t>Early </a:t>
            </a:r>
            <a:r>
              <a:rPr lang="en-US" sz="2000" dirty="0"/>
              <a:t>engagement with </a:t>
            </a:r>
            <a:r>
              <a:rPr lang="en-US" sz="2000" dirty="0" smtClean="0"/>
              <a:t>employers focused </a:t>
            </a:r>
            <a:r>
              <a:rPr lang="en-US" sz="2000" dirty="0"/>
              <a:t>on </a:t>
            </a:r>
            <a:r>
              <a:rPr lang="en-US" sz="2000" dirty="0" err="1"/>
              <a:t>utilising</a:t>
            </a:r>
            <a:r>
              <a:rPr lang="en-US" sz="2000" dirty="0"/>
              <a:t> employers’ expertise about the workplace, not just on aspiration-</a:t>
            </a:r>
            <a:r>
              <a:rPr lang="en-US" sz="2000" dirty="0" smtClean="0"/>
              <a:t>raising</a:t>
            </a:r>
          </a:p>
          <a:p>
            <a:r>
              <a:rPr lang="en-US" sz="2000" dirty="0" smtClean="0"/>
              <a:t>Tailored </a:t>
            </a:r>
            <a:r>
              <a:rPr lang="en-US" sz="2000" dirty="0"/>
              <a:t>offers to prevent students from dropping out of study or </a:t>
            </a:r>
            <a:r>
              <a:rPr lang="en-US" sz="2000" dirty="0" smtClean="0"/>
              <a:t>work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5899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42% of disadvantaged students gain 5+ CEM compared to 67% of non-disadvantaged students</a:t>
            </a:r>
          </a:p>
          <a:p>
            <a:r>
              <a:rPr lang="en-US" sz="2000" dirty="0" smtClean="0"/>
              <a:t>Social background explains 14% of variance in pupil performance in the UK compared to 8% in Finland</a:t>
            </a:r>
          </a:p>
          <a:p>
            <a:r>
              <a:rPr lang="en-US" sz="2000" dirty="0" smtClean="0"/>
              <a:t>In the most advantaged areas of the country 83% of secondary schools are good or outstanding, compared to 65% in the most deprived areas</a:t>
            </a:r>
          </a:p>
          <a:p>
            <a:r>
              <a:rPr lang="en-US" sz="2000" dirty="0"/>
              <a:t>There </a:t>
            </a:r>
            <a:r>
              <a:rPr lang="en-US" sz="2000" dirty="0" smtClean="0"/>
              <a:t>are</a:t>
            </a:r>
            <a:r>
              <a:rPr lang="en-US" sz="2000" dirty="0"/>
              <a:t> </a:t>
            </a:r>
            <a:r>
              <a:rPr lang="en-US" sz="2000" dirty="0" smtClean="0"/>
              <a:t>bigger </a:t>
            </a:r>
            <a:r>
              <a:rPr lang="en-US" sz="2000" dirty="0"/>
              <a:t>variations in the performance of </a:t>
            </a:r>
            <a:r>
              <a:rPr lang="en-US" sz="2000" dirty="0" smtClean="0"/>
              <a:t>disadvantaged and non-disadvantaged pupils </a:t>
            </a:r>
            <a:r>
              <a:rPr lang="en-US" sz="2000" i="1" dirty="0"/>
              <a:t>within</a:t>
            </a:r>
            <a:r>
              <a:rPr lang="en-US" sz="2000" dirty="0"/>
              <a:t> schools than there are </a:t>
            </a:r>
            <a:r>
              <a:rPr lang="en-US" sz="2000" i="1" dirty="0"/>
              <a:t>between</a:t>
            </a:r>
            <a:r>
              <a:rPr lang="en-US" sz="2000" dirty="0"/>
              <a:t> </a:t>
            </a:r>
            <a:r>
              <a:rPr lang="en-US" sz="2000" dirty="0" smtClean="0"/>
              <a:t>schools.  This is more marked in the UK than in other countries </a:t>
            </a:r>
          </a:p>
          <a:p>
            <a:r>
              <a:rPr lang="en-US" sz="2000" dirty="0" smtClean="0"/>
              <a:t>Many schools which have good results overall against headline measures perform much worse for disadvantaged students</a:t>
            </a:r>
          </a:p>
          <a:p>
            <a:r>
              <a:rPr lang="en-US" sz="2000" dirty="0" smtClean="0"/>
              <a:t>Under the new accountability framework some schools’ ranking may fall significantly.  These schools tend to have a more disadvantaged cohort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002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Schools can make a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Previous </a:t>
            </a:r>
            <a:r>
              <a:rPr lang="en-US" sz="2000" dirty="0"/>
              <a:t>research </a:t>
            </a:r>
            <a:r>
              <a:rPr lang="en-US" sz="2000" dirty="0" smtClean="0"/>
              <a:t>found </a:t>
            </a:r>
            <a:r>
              <a:rPr lang="en-US" sz="2000" dirty="0"/>
              <a:t>that differences in school quality </a:t>
            </a:r>
            <a:r>
              <a:rPr lang="en-US" sz="2000" dirty="0" smtClean="0"/>
              <a:t>explained about 20% of </a:t>
            </a:r>
            <a:r>
              <a:rPr lang="en-US" sz="2000" dirty="0"/>
              <a:t>the variation in children’s educational </a:t>
            </a:r>
            <a:r>
              <a:rPr lang="en-US" sz="2000" dirty="0" smtClean="0"/>
              <a:t>attainment; However: </a:t>
            </a:r>
          </a:p>
          <a:p>
            <a:r>
              <a:rPr lang="en-US" sz="2000" dirty="0" smtClean="0"/>
              <a:t>Attainment of disadvantaged children is much less consistent across the country than attainment of children from better-off backgrounds</a:t>
            </a:r>
          </a:p>
          <a:p>
            <a:r>
              <a:rPr lang="en-US" sz="2000" dirty="0" smtClean="0"/>
              <a:t>In schools with similar levels of disadvantage, the percentage of students gaining 5+ CEM varies from 21-67%</a:t>
            </a:r>
          </a:p>
          <a:p>
            <a:r>
              <a:rPr lang="en-US" sz="2000" dirty="0" smtClean="0"/>
              <a:t>In some </a:t>
            </a:r>
            <a:r>
              <a:rPr lang="en-US" sz="2000" dirty="0"/>
              <a:t>areas </a:t>
            </a:r>
            <a:r>
              <a:rPr lang="en-US" sz="2000" dirty="0" smtClean="0"/>
              <a:t>there is a gap of up to 37 percentage points between </a:t>
            </a:r>
            <a:r>
              <a:rPr lang="en-US" sz="2000" dirty="0"/>
              <a:t>the </a:t>
            </a:r>
            <a:r>
              <a:rPr lang="en-US" sz="2000" dirty="0" smtClean="0"/>
              <a:t>actual proportion </a:t>
            </a:r>
            <a:r>
              <a:rPr lang="en-US" sz="2000" dirty="0"/>
              <a:t>of students getting </a:t>
            </a:r>
            <a:r>
              <a:rPr lang="en-US" sz="2000" dirty="0" smtClean="0"/>
              <a:t> 5+ CEM and </a:t>
            </a:r>
            <a:r>
              <a:rPr lang="en-US" sz="2000" dirty="0"/>
              <a:t>the potential performance if they achieved the results of the highest performing similar schools </a:t>
            </a:r>
          </a:p>
          <a:p>
            <a:r>
              <a:rPr lang="en-US" sz="2000" dirty="0" smtClean="0"/>
              <a:t>In 1:9 secondary schools, disadvantaged students outperform the national average for all students in gaining 5+ CEM</a:t>
            </a:r>
          </a:p>
          <a:p>
            <a:r>
              <a:rPr lang="en-US" sz="2000" dirty="0"/>
              <a:t>O</a:t>
            </a:r>
            <a:r>
              <a:rPr lang="en-US" sz="2000" dirty="0" smtClean="0"/>
              <a:t>n average, the schools where disadvantaged children get the best results either have lots or a few disadvantaged children (but these schools also have the widest range of results)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0343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06114" y="3244334"/>
            <a:ext cx="59646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￼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Picture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415462"/>
              </p:ext>
            </p:extLst>
          </p:nvPr>
        </p:nvGraphicFramePr>
        <p:xfrm>
          <a:off x="457200" y="1600200"/>
          <a:ext cx="82296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High Performance by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a small disadvantaged cohort</a:t>
                      </a:r>
                      <a:endParaRPr lang="en-US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Hertfordshire,</a:t>
                      </a:r>
                      <a:r>
                        <a:rPr lang="en-US" b="0" baseline="0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rgbClr val="FFFFFF"/>
                          </a:solidFill>
                        </a:rPr>
                        <a:t>Solihull</a:t>
                      </a:r>
                      <a:r>
                        <a:rPr lang="en-US" b="0" baseline="0" dirty="0" smtClean="0">
                          <a:solidFill>
                            <a:srgbClr val="FFFFFF"/>
                          </a:solidFill>
                        </a:rPr>
                        <a:t>, Surrey, Lancashire</a:t>
                      </a:r>
                      <a:endParaRPr lang="en-US" b="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High Performance by a large disadvantaged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cohort</a:t>
                      </a:r>
                      <a:endParaRPr lang="en-US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n-US" b="0" dirty="0" smtClean="0">
                          <a:solidFill>
                            <a:srgbClr val="FFFFFF"/>
                          </a:solidFill>
                        </a:rPr>
                        <a:t>Ethnically diverse schools in London and Birmingham</a:t>
                      </a:r>
                      <a:endParaRPr lang="en-US" b="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Low Performance</a:t>
                      </a:r>
                      <a:r>
                        <a:rPr lang="en-US" b="1" baseline="0" dirty="0" smtClean="0">
                          <a:solidFill>
                            <a:srgbClr val="FFFFFF"/>
                          </a:solidFill>
                        </a:rPr>
                        <a:t> by a small disadvantaged cohort</a:t>
                      </a:r>
                    </a:p>
                    <a:p>
                      <a:pPr algn="ctr"/>
                      <a:r>
                        <a:rPr lang="en-US" b="0" baseline="0" dirty="0" smtClean="0">
                          <a:solidFill>
                            <a:srgbClr val="FFFFFF"/>
                          </a:solidFill>
                        </a:rPr>
                        <a:t>Southwest and Southeast</a:t>
                      </a:r>
                      <a:endParaRPr lang="en-US" b="0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Low Performance</a:t>
                      </a:r>
                      <a:r>
                        <a:rPr lang="en-US" b="1" baseline="0" dirty="0" smtClean="0">
                          <a:solidFill>
                            <a:srgbClr val="FFFFFF"/>
                          </a:solidFill>
                        </a:rPr>
                        <a:t> by a large disadvantaged cohort</a:t>
                      </a:r>
                      <a:endParaRPr lang="en-US" b="1" dirty="0" smtClean="0">
                        <a:solidFill>
                          <a:srgbClr val="FFFFFF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FFFF"/>
                          </a:solidFill>
                        </a:rPr>
                        <a:t>Yorkshire, Humber,</a:t>
                      </a:r>
                      <a:r>
                        <a:rPr lang="en-US" baseline="0" dirty="0" smtClean="0">
                          <a:solidFill>
                            <a:srgbClr val="FFFFFF"/>
                          </a:solidFill>
                        </a:rPr>
                        <a:t> Northwest, Southeast </a:t>
                      </a:r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7964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726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report suggests </a:t>
            </a:r>
            <a:r>
              <a:rPr lang="en-US" sz="2000" dirty="0"/>
              <a:t>that if every secondary school went half way towards matching the performance of the best schools </a:t>
            </a:r>
            <a:r>
              <a:rPr lang="en-US" sz="2000" dirty="0" smtClean="0"/>
              <a:t>in </a:t>
            </a:r>
            <a:r>
              <a:rPr lang="en-US" sz="2000" dirty="0"/>
              <a:t>a similar </a:t>
            </a:r>
            <a:r>
              <a:rPr lang="en-US" sz="2000" dirty="0" smtClean="0"/>
              <a:t>context, thousands </a:t>
            </a:r>
            <a:r>
              <a:rPr lang="en-US" sz="2000" dirty="0"/>
              <a:t>more disadvantaged </a:t>
            </a:r>
            <a:r>
              <a:rPr lang="en-US" sz="2000" dirty="0" smtClean="0"/>
              <a:t>students would gain better results: </a:t>
            </a:r>
            <a:endParaRPr lang="en-US" sz="2000" dirty="0"/>
          </a:p>
          <a:p>
            <a:pPr marL="971550" lvl="1" indent="-514350">
              <a:buAutoNum type="romanLcPeriod"/>
            </a:pPr>
            <a:r>
              <a:rPr lang="en-US" sz="2000" dirty="0" smtClean="0"/>
              <a:t>Lifting </a:t>
            </a:r>
            <a:r>
              <a:rPr lang="en-US" sz="2000" dirty="0"/>
              <a:t>the tail for disadvantaged children in schools across disadvantage levels would mean over 14,000 more children from low-income backgrounds getting </a:t>
            </a:r>
            <a:r>
              <a:rPr lang="en-US" sz="2000" dirty="0" smtClean="0"/>
              <a:t>5+ CEM.</a:t>
            </a:r>
            <a:endParaRPr lang="en-US" sz="2000" dirty="0"/>
          </a:p>
          <a:p>
            <a:pPr marL="971550" lvl="1" indent="-514350">
              <a:buAutoNum type="romanLcPeriod"/>
            </a:pPr>
            <a:r>
              <a:rPr lang="en-US" sz="2000" dirty="0" smtClean="0"/>
              <a:t>Raising </a:t>
            </a:r>
            <a:r>
              <a:rPr lang="en-US" sz="2000" dirty="0"/>
              <a:t>the bar on low attainment in schools with similar intakes at 11 would mean 60,000 more students getting </a:t>
            </a:r>
            <a:r>
              <a:rPr lang="en-US" sz="2000" dirty="0" smtClean="0"/>
              <a:t>5+ CEM.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942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25% of secondary teachers believe that their colleagues have lower expectations of disadvantaged students</a:t>
            </a:r>
          </a:p>
          <a:p>
            <a:r>
              <a:rPr lang="en-US" sz="2000" dirty="0" smtClean="0"/>
              <a:t>Only 15% of teachers would actively seek a role in a more challenging school</a:t>
            </a:r>
          </a:p>
          <a:p>
            <a:r>
              <a:rPr lang="en-US" sz="2000" dirty="0" smtClean="0"/>
              <a:t>For 63% of teachers, more pay would be the best incentive to persuade them to seek a post in a more challenging school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72442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best schools...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 smtClean="0"/>
              <a:t>Use PP Funding strategically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Build high expectations: Whatever It Takes culture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Focus incessantly on the quality of teaching</a:t>
            </a:r>
          </a:p>
          <a:p>
            <a:pPr marL="457200" indent="-457200">
              <a:buAutoNum type="arabicPeriod" startAt="4"/>
            </a:pPr>
            <a:r>
              <a:rPr lang="en-US" sz="2000" dirty="0" smtClean="0"/>
              <a:t>Have tailored strategies to engage parents</a:t>
            </a:r>
          </a:p>
          <a:p>
            <a:pPr marL="457200" indent="-457200">
              <a:buAutoNum type="arabicPeriod" startAt="4"/>
            </a:pPr>
            <a:r>
              <a:rPr lang="en-US" sz="2000" dirty="0" smtClean="0"/>
              <a:t>Prepare students for all aspects of life: building character and careers and university preparation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07703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912"/>
            <a:ext cx="8229600" cy="829725"/>
          </a:xfrm>
        </p:spPr>
        <p:txBody>
          <a:bodyPr>
            <a:normAutofit fontScale="90000"/>
          </a:bodyPr>
          <a:lstStyle/>
          <a:p>
            <a:r>
              <a:rPr lang="en-US" dirty="0"/>
              <a:t>Use PP Funding strategically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Data-driven </a:t>
            </a:r>
            <a:r>
              <a:rPr lang="en-US" sz="2000" dirty="0" smtClean="0"/>
              <a:t>analysis</a:t>
            </a:r>
          </a:p>
          <a:p>
            <a:r>
              <a:rPr lang="en-US" sz="2000" dirty="0" smtClean="0"/>
              <a:t>Use </a:t>
            </a:r>
            <a:r>
              <a:rPr lang="en-US" sz="2000" dirty="0"/>
              <a:t>what works from sources like </a:t>
            </a:r>
            <a:r>
              <a:rPr lang="en-US" sz="2000" dirty="0" smtClean="0"/>
              <a:t>EEF</a:t>
            </a:r>
          </a:p>
          <a:p>
            <a:r>
              <a:rPr lang="en-US" sz="2000" dirty="0" smtClean="0"/>
              <a:t>Focus on the basics: literacy &amp; numeracy</a:t>
            </a:r>
          </a:p>
          <a:p>
            <a:r>
              <a:rPr lang="en-US" sz="2000" dirty="0" smtClean="0"/>
              <a:t>Focus on life skills not just attainment using destination data to measure success: to </a:t>
            </a:r>
            <a:r>
              <a:rPr lang="en-US" sz="2000" dirty="0"/>
              <a:t>what extent do disadvantaged students have the </a:t>
            </a:r>
            <a:r>
              <a:rPr lang="en-US" sz="2000" dirty="0" smtClean="0"/>
              <a:t>knowledge, </a:t>
            </a:r>
            <a:r>
              <a:rPr lang="en-US" sz="2000" dirty="0"/>
              <a:t>skills and advice to </a:t>
            </a:r>
            <a:r>
              <a:rPr lang="en-US" sz="2000" dirty="0" smtClean="0"/>
              <a:t>thrive </a:t>
            </a:r>
            <a:r>
              <a:rPr lang="en-US" sz="2000" dirty="0"/>
              <a:t>when they leave</a:t>
            </a:r>
            <a:r>
              <a:rPr lang="en-US" sz="2000" dirty="0" smtClean="0"/>
              <a:t>? </a:t>
            </a:r>
          </a:p>
          <a:p>
            <a:r>
              <a:rPr lang="en-US" sz="2000" dirty="0" smtClean="0"/>
              <a:t>Look at the impact of poverty on learning: uniform</a:t>
            </a:r>
            <a:r>
              <a:rPr lang="en-US" sz="2000" dirty="0"/>
              <a:t>, health, diet, participation in extracurricular activities, parental engagement, homework, and risks of being </a:t>
            </a:r>
            <a:r>
              <a:rPr lang="en-US" sz="2000" dirty="0" smtClean="0"/>
              <a:t>bullied</a:t>
            </a:r>
          </a:p>
          <a:p>
            <a:r>
              <a:rPr lang="en-US" sz="2000" dirty="0" smtClean="0"/>
              <a:t>Look across the student spectrum, not just at borderline students</a:t>
            </a:r>
            <a:endParaRPr lang="en-US" sz="2000" dirty="0"/>
          </a:p>
          <a:p>
            <a:r>
              <a:rPr lang="en-US" sz="2000" dirty="0" smtClean="0"/>
              <a:t>Review </a:t>
            </a:r>
            <a:r>
              <a:rPr lang="en-US" sz="2000" dirty="0"/>
              <a:t>targets for disadvantaged </a:t>
            </a:r>
            <a:r>
              <a:rPr lang="en-US" sz="2000" dirty="0" smtClean="0"/>
              <a:t>students to ensure that these </a:t>
            </a:r>
            <a:r>
              <a:rPr lang="en-US" sz="2000" smtClean="0"/>
              <a:t>are aspirational</a:t>
            </a:r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Analyse</a:t>
            </a:r>
            <a:r>
              <a:rPr lang="en-US" sz="2000" dirty="0" smtClean="0"/>
              <a:t> the </a:t>
            </a:r>
            <a:r>
              <a:rPr lang="en-US" sz="2000" dirty="0"/>
              <a:t>deprivation of the entire student </a:t>
            </a:r>
            <a:r>
              <a:rPr lang="en-US" sz="2000" dirty="0" smtClean="0"/>
              <a:t>body (two </a:t>
            </a:r>
            <a:r>
              <a:rPr lang="en-US" sz="2000" dirty="0"/>
              <a:t>thirds of children in poverty in the UK live in working </a:t>
            </a:r>
            <a:r>
              <a:rPr lang="en-US" sz="2000" dirty="0" smtClean="0"/>
              <a:t>families)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05628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Possible areas to include in an audit of disadvantaged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Attendance </a:t>
            </a:r>
            <a:r>
              <a:rPr lang="en-US" dirty="0" smtClean="0"/>
              <a:t>rates</a:t>
            </a:r>
            <a:endParaRPr lang="en-US" dirty="0" smtClean="0">
              <a:effectLst/>
            </a:endParaRPr>
          </a:p>
          <a:p>
            <a:r>
              <a:rPr lang="en-US" dirty="0" smtClean="0"/>
              <a:t>Mobility </a:t>
            </a:r>
            <a:r>
              <a:rPr lang="en-US" dirty="0"/>
              <a:t>rates </a:t>
            </a:r>
          </a:p>
          <a:p>
            <a:r>
              <a:rPr lang="en-US" dirty="0"/>
              <a:t> </a:t>
            </a:r>
            <a:r>
              <a:rPr lang="en-US" dirty="0" err="1"/>
              <a:t>Behaviour</a:t>
            </a:r>
            <a:r>
              <a:rPr lang="en-US" dirty="0"/>
              <a:t> </a:t>
            </a:r>
            <a:r>
              <a:rPr lang="en-US" dirty="0" smtClean="0"/>
              <a:t>records</a:t>
            </a:r>
            <a:endParaRPr lang="en-US" dirty="0"/>
          </a:p>
          <a:p>
            <a:r>
              <a:rPr lang="en-US" dirty="0" smtClean="0"/>
              <a:t>Profile </a:t>
            </a:r>
            <a:r>
              <a:rPr lang="en-US" dirty="0"/>
              <a:t>of GCSE options </a:t>
            </a:r>
          </a:p>
          <a:p>
            <a:r>
              <a:rPr lang="en-US" dirty="0" smtClean="0"/>
              <a:t>Profile </a:t>
            </a:r>
            <a:r>
              <a:rPr lang="en-US" dirty="0"/>
              <a:t>of subject </a:t>
            </a:r>
            <a:r>
              <a:rPr lang="en-US" dirty="0" smtClean="0"/>
              <a:t>sets</a:t>
            </a:r>
          </a:p>
          <a:p>
            <a:r>
              <a:rPr lang="en-US" dirty="0" smtClean="0"/>
              <a:t>Profile of quality of staff</a:t>
            </a:r>
          </a:p>
          <a:p>
            <a:r>
              <a:rPr lang="en-US" dirty="0" smtClean="0"/>
              <a:t>Pattern of participation in extracurricular and out-of-school activities</a:t>
            </a:r>
            <a:endParaRPr lang="en-US" dirty="0"/>
          </a:p>
          <a:p>
            <a:r>
              <a:rPr lang="en-US" dirty="0" smtClean="0"/>
              <a:t>Identification </a:t>
            </a:r>
            <a:r>
              <a:rPr lang="en-US" dirty="0"/>
              <a:t>of additional support because of special needs or language </a:t>
            </a:r>
            <a:endParaRPr lang="en-US" dirty="0" smtClean="0">
              <a:effectLst/>
            </a:endParaRPr>
          </a:p>
          <a:p>
            <a:r>
              <a:rPr lang="en-US" dirty="0" smtClean="0"/>
              <a:t>problems </a:t>
            </a:r>
            <a:endParaRPr lang="en-US" dirty="0"/>
          </a:p>
          <a:p>
            <a:r>
              <a:rPr lang="en-US" dirty="0" smtClean="0"/>
              <a:t>Parental </a:t>
            </a:r>
            <a:r>
              <a:rPr lang="en-US" dirty="0"/>
              <a:t>support, including attendance at parents’ </a:t>
            </a:r>
            <a:r>
              <a:rPr lang="en-US" dirty="0" smtClean="0"/>
              <a:t>evenings</a:t>
            </a:r>
            <a:endParaRPr lang="en-US" dirty="0"/>
          </a:p>
          <a:p>
            <a:r>
              <a:rPr lang="en-US" dirty="0" smtClean="0"/>
              <a:t>Allocation </a:t>
            </a:r>
            <a:r>
              <a:rPr lang="en-US" dirty="0"/>
              <a:t>of work experience and internship </a:t>
            </a:r>
            <a:r>
              <a:rPr lang="en-US" dirty="0" smtClean="0"/>
              <a:t>placements</a:t>
            </a:r>
            <a:endParaRPr lang="en-US" dirty="0"/>
          </a:p>
          <a:p>
            <a:r>
              <a:rPr lang="en-US" dirty="0" smtClean="0">
                <a:effectLst/>
              </a:rPr>
              <a:t>Destination Data</a:t>
            </a:r>
          </a:p>
          <a:p>
            <a:r>
              <a:rPr lang="en-US" dirty="0" smtClean="0"/>
              <a:t>Involvement in student leadership</a:t>
            </a:r>
          </a:p>
          <a:p>
            <a:r>
              <a:rPr lang="en-US" dirty="0" smtClean="0">
                <a:effectLst/>
              </a:rPr>
              <a:t>Well being survey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13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1013</Words>
  <Application>Microsoft Macintosh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Cracking the Code: How schools can improve social mobility</vt:lpstr>
      <vt:lpstr>The Gap</vt:lpstr>
      <vt:lpstr>Schools can make a difference</vt:lpstr>
      <vt:lpstr>Regional Picture</vt:lpstr>
      <vt:lpstr>Hypothesis</vt:lpstr>
      <vt:lpstr>Expectations</vt:lpstr>
      <vt:lpstr>The best schools...</vt:lpstr>
      <vt:lpstr>Use PP Funding strategically </vt:lpstr>
      <vt:lpstr>Possible areas to include in an audit of disadvantaged students</vt:lpstr>
      <vt:lpstr>Build high expectations: Whatever It Takes culture </vt:lpstr>
      <vt:lpstr>Focus incessantly on the quality of teaching </vt:lpstr>
      <vt:lpstr>Have tailored strategies to engage parents </vt:lpstr>
      <vt:lpstr>Prepare students for all aspects of life: building character and careers and university preparation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Cracking the Code: How schools can improve social mobility</dc:title>
  <dc:creator>Ruth Powley</dc:creator>
  <cp:lastModifiedBy>Ruth Powley</cp:lastModifiedBy>
  <cp:revision>18</cp:revision>
  <dcterms:created xsi:type="dcterms:W3CDTF">2014-10-13T16:53:30Z</dcterms:created>
  <dcterms:modified xsi:type="dcterms:W3CDTF">2014-10-14T11:02:20Z</dcterms:modified>
</cp:coreProperties>
</file>