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D5E3D85-27CF-F945-8B15-07D2963AA544}">
          <p14:sldIdLst>
            <p14:sldId id="256"/>
            <p14:sldId id="272"/>
            <p14:sldId id="273"/>
            <p14:sldId id="274"/>
            <p14:sldId id="275"/>
            <p14:sldId id="276"/>
            <p14:sldId id="277"/>
            <p14:sldId id="278"/>
            <p14:sldId id="279"/>
            <p14:sldId id="280"/>
            <p14:sldId id="281"/>
            <p14:sldId id="282"/>
            <p14:sldId id="283"/>
            <p14:sldId id="28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9" d="100"/>
          <a:sy n="129" d="100"/>
        </p:scale>
        <p:origin x="-267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A98A9C7C-C1D1-234D-9EF4-870136C31FEF}" type="datetimeFigureOut">
              <a:rPr lang="en-US" smtClean="0"/>
              <a:t>27/09/2014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9DCEF-A354-E746-B2E0-522048560E64}" type="slidenum">
              <a:rPr lang="en-US" smtClean="0"/>
              <a:t>‹#›</a:t>
            </a:fld>
            <a:endParaRPr lang="en-US"/>
          </a:p>
        </p:txBody>
      </p:sp>
    </p:spTree>
    <p:extLst>
      <p:ext uri="{BB962C8B-B14F-4D97-AF65-F5344CB8AC3E}">
        <p14:creationId xmlns:p14="http://schemas.microsoft.com/office/powerpoint/2010/main" val="4193089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98A9C7C-C1D1-234D-9EF4-870136C31FEF}" type="datetimeFigureOut">
              <a:rPr lang="en-US" smtClean="0"/>
              <a:t>27/09/2014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9DCEF-A354-E746-B2E0-522048560E64}" type="slidenum">
              <a:rPr lang="en-US" smtClean="0"/>
              <a:t>‹#›</a:t>
            </a:fld>
            <a:endParaRPr lang="en-US"/>
          </a:p>
        </p:txBody>
      </p:sp>
    </p:spTree>
    <p:extLst>
      <p:ext uri="{BB962C8B-B14F-4D97-AF65-F5344CB8AC3E}">
        <p14:creationId xmlns:p14="http://schemas.microsoft.com/office/powerpoint/2010/main" val="1149084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98A9C7C-C1D1-234D-9EF4-870136C31FEF}" type="datetimeFigureOut">
              <a:rPr lang="en-US" smtClean="0"/>
              <a:t>27/09/2014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9DCEF-A354-E746-B2E0-522048560E64}" type="slidenum">
              <a:rPr lang="en-US" smtClean="0"/>
              <a:t>‹#›</a:t>
            </a:fld>
            <a:endParaRPr lang="en-US"/>
          </a:p>
        </p:txBody>
      </p:sp>
    </p:spTree>
    <p:extLst>
      <p:ext uri="{BB962C8B-B14F-4D97-AF65-F5344CB8AC3E}">
        <p14:creationId xmlns:p14="http://schemas.microsoft.com/office/powerpoint/2010/main" val="2049948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98A9C7C-C1D1-234D-9EF4-870136C31FEF}" type="datetimeFigureOut">
              <a:rPr lang="en-US" smtClean="0"/>
              <a:t>27/09/2014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9DCEF-A354-E746-B2E0-522048560E64}" type="slidenum">
              <a:rPr lang="en-US" smtClean="0"/>
              <a:t>‹#›</a:t>
            </a:fld>
            <a:endParaRPr lang="en-US"/>
          </a:p>
        </p:txBody>
      </p:sp>
    </p:spTree>
    <p:extLst>
      <p:ext uri="{BB962C8B-B14F-4D97-AF65-F5344CB8AC3E}">
        <p14:creationId xmlns:p14="http://schemas.microsoft.com/office/powerpoint/2010/main" val="1212969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A98A9C7C-C1D1-234D-9EF4-870136C31FEF}" type="datetimeFigureOut">
              <a:rPr lang="en-US" smtClean="0"/>
              <a:t>27/09/2014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9DCEF-A354-E746-B2E0-522048560E64}" type="slidenum">
              <a:rPr lang="en-US" smtClean="0"/>
              <a:t>‹#›</a:t>
            </a:fld>
            <a:endParaRPr lang="en-US"/>
          </a:p>
        </p:txBody>
      </p:sp>
    </p:spTree>
    <p:extLst>
      <p:ext uri="{BB962C8B-B14F-4D97-AF65-F5344CB8AC3E}">
        <p14:creationId xmlns:p14="http://schemas.microsoft.com/office/powerpoint/2010/main" val="3380644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A98A9C7C-C1D1-234D-9EF4-870136C31FEF}" type="datetimeFigureOut">
              <a:rPr lang="en-US" smtClean="0"/>
              <a:t>27/09/2014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9DCEF-A354-E746-B2E0-522048560E64}" type="slidenum">
              <a:rPr lang="en-US" smtClean="0"/>
              <a:t>‹#›</a:t>
            </a:fld>
            <a:endParaRPr lang="en-US"/>
          </a:p>
        </p:txBody>
      </p:sp>
    </p:spTree>
    <p:extLst>
      <p:ext uri="{BB962C8B-B14F-4D97-AF65-F5344CB8AC3E}">
        <p14:creationId xmlns:p14="http://schemas.microsoft.com/office/powerpoint/2010/main" val="2873588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A98A9C7C-C1D1-234D-9EF4-870136C31FEF}" type="datetimeFigureOut">
              <a:rPr lang="en-US" smtClean="0"/>
              <a:t>27/09/2014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29DCEF-A354-E746-B2E0-522048560E64}" type="slidenum">
              <a:rPr lang="en-US" smtClean="0"/>
              <a:t>‹#›</a:t>
            </a:fld>
            <a:endParaRPr lang="en-US"/>
          </a:p>
        </p:txBody>
      </p:sp>
    </p:spTree>
    <p:extLst>
      <p:ext uri="{BB962C8B-B14F-4D97-AF65-F5344CB8AC3E}">
        <p14:creationId xmlns:p14="http://schemas.microsoft.com/office/powerpoint/2010/main" val="2672638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A98A9C7C-C1D1-234D-9EF4-870136C31FEF}" type="datetimeFigureOut">
              <a:rPr lang="en-US" smtClean="0"/>
              <a:t>27/09/2014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29DCEF-A354-E746-B2E0-522048560E64}" type="slidenum">
              <a:rPr lang="en-US" smtClean="0"/>
              <a:t>‹#›</a:t>
            </a:fld>
            <a:endParaRPr lang="en-US"/>
          </a:p>
        </p:txBody>
      </p:sp>
    </p:spTree>
    <p:extLst>
      <p:ext uri="{BB962C8B-B14F-4D97-AF65-F5344CB8AC3E}">
        <p14:creationId xmlns:p14="http://schemas.microsoft.com/office/powerpoint/2010/main" val="3332247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8A9C7C-C1D1-234D-9EF4-870136C31FEF}" type="datetimeFigureOut">
              <a:rPr lang="en-US" smtClean="0"/>
              <a:t>27/09/2014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29DCEF-A354-E746-B2E0-522048560E64}" type="slidenum">
              <a:rPr lang="en-US" smtClean="0"/>
              <a:t>‹#›</a:t>
            </a:fld>
            <a:endParaRPr lang="en-US"/>
          </a:p>
        </p:txBody>
      </p:sp>
    </p:spTree>
    <p:extLst>
      <p:ext uri="{BB962C8B-B14F-4D97-AF65-F5344CB8AC3E}">
        <p14:creationId xmlns:p14="http://schemas.microsoft.com/office/powerpoint/2010/main" val="382075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98A9C7C-C1D1-234D-9EF4-870136C31FEF}" type="datetimeFigureOut">
              <a:rPr lang="en-US" smtClean="0"/>
              <a:t>27/09/2014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9DCEF-A354-E746-B2E0-522048560E64}" type="slidenum">
              <a:rPr lang="en-US" smtClean="0"/>
              <a:t>‹#›</a:t>
            </a:fld>
            <a:endParaRPr lang="en-US"/>
          </a:p>
        </p:txBody>
      </p:sp>
    </p:spTree>
    <p:extLst>
      <p:ext uri="{BB962C8B-B14F-4D97-AF65-F5344CB8AC3E}">
        <p14:creationId xmlns:p14="http://schemas.microsoft.com/office/powerpoint/2010/main" val="2168635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98A9C7C-C1D1-234D-9EF4-870136C31FEF}" type="datetimeFigureOut">
              <a:rPr lang="en-US" smtClean="0"/>
              <a:t>27/09/2014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9DCEF-A354-E746-B2E0-522048560E64}" type="slidenum">
              <a:rPr lang="en-US" smtClean="0"/>
              <a:t>‹#›</a:t>
            </a:fld>
            <a:endParaRPr lang="en-US"/>
          </a:p>
        </p:txBody>
      </p:sp>
    </p:spTree>
    <p:extLst>
      <p:ext uri="{BB962C8B-B14F-4D97-AF65-F5344CB8AC3E}">
        <p14:creationId xmlns:p14="http://schemas.microsoft.com/office/powerpoint/2010/main" val="237885021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8A9C7C-C1D1-234D-9EF4-870136C31FEF}" type="datetimeFigureOut">
              <a:rPr lang="en-US" smtClean="0"/>
              <a:t>27/09/2014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29DCEF-A354-E746-B2E0-522048560E64}" type="slidenum">
              <a:rPr lang="en-US" smtClean="0"/>
              <a:t>‹#›</a:t>
            </a:fld>
            <a:endParaRPr lang="en-US"/>
          </a:p>
        </p:txBody>
      </p:sp>
    </p:spTree>
    <p:extLst>
      <p:ext uri="{BB962C8B-B14F-4D97-AF65-F5344CB8AC3E}">
        <p14:creationId xmlns:p14="http://schemas.microsoft.com/office/powerpoint/2010/main" val="143702230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 Quick Guide to ACSL’s Blueprint for A Self Improving System</a:t>
            </a:r>
            <a:endParaRPr lang="en-US" dirty="0"/>
          </a:p>
        </p:txBody>
      </p:sp>
      <p:sp>
        <p:nvSpPr>
          <p:cNvPr id="3" name="Subtitle 2"/>
          <p:cNvSpPr>
            <a:spLocks noGrp="1"/>
          </p:cNvSpPr>
          <p:nvPr>
            <p:ph type="subTitle" idx="1"/>
          </p:nvPr>
        </p:nvSpPr>
        <p:spPr/>
        <p:txBody>
          <a:bodyPr/>
          <a:lstStyle/>
          <a:p>
            <a:r>
              <a:rPr lang="en-US" dirty="0" smtClean="0"/>
              <a:t>Trust and Transformation</a:t>
            </a:r>
            <a:endParaRPr lang="en-US" dirty="0"/>
          </a:p>
        </p:txBody>
      </p:sp>
    </p:spTree>
    <p:extLst>
      <p:ext uri="{BB962C8B-B14F-4D97-AF65-F5344CB8AC3E}">
        <p14:creationId xmlns:p14="http://schemas.microsoft.com/office/powerpoint/2010/main" val="1857394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Finance and governance</a:t>
            </a:r>
            <a:endParaRPr lang="en-US" dirty="0"/>
          </a:p>
        </p:txBody>
      </p:sp>
      <p:sp>
        <p:nvSpPr>
          <p:cNvPr id="3" name="Content Placeholder 2"/>
          <p:cNvSpPr>
            <a:spLocks noGrp="1"/>
          </p:cNvSpPr>
          <p:nvPr>
            <p:ph idx="1"/>
          </p:nvPr>
        </p:nvSpPr>
        <p:spPr/>
        <p:txBody>
          <a:bodyPr>
            <a:normAutofit/>
          </a:bodyPr>
          <a:lstStyle/>
          <a:p>
            <a:r>
              <a:rPr lang="en-US" sz="2000" dirty="0" smtClean="0"/>
              <a:t>Most schools in partnerships</a:t>
            </a:r>
          </a:p>
          <a:p>
            <a:r>
              <a:rPr lang="en-US" sz="2000" dirty="0" smtClean="0"/>
              <a:t>National funding formula weighted for disadvantage</a:t>
            </a:r>
          </a:p>
          <a:p>
            <a:r>
              <a:rPr lang="en-US" sz="2000" dirty="0" smtClean="0"/>
              <a:t>Strong governance</a:t>
            </a:r>
          </a:p>
          <a:p>
            <a:r>
              <a:rPr lang="en-US" sz="2000" dirty="0" smtClean="0"/>
              <a:t>Schools have financial accountability</a:t>
            </a:r>
          </a:p>
          <a:p>
            <a:r>
              <a:rPr lang="en-US" sz="2000" dirty="0" smtClean="0"/>
              <a:t>Mechanism for schools to transfer from one trust to another</a:t>
            </a:r>
          </a:p>
          <a:p>
            <a:pPr marL="0" indent="0">
              <a:buNone/>
            </a:pPr>
            <a:endParaRPr lang="en-US" sz="2000" dirty="0"/>
          </a:p>
          <a:p>
            <a:pPr marL="0" indent="0">
              <a:buNone/>
            </a:pPr>
            <a:r>
              <a:rPr lang="en-US" sz="2000" b="1" dirty="0" smtClean="0"/>
              <a:t>What should schools do?</a:t>
            </a:r>
          </a:p>
          <a:p>
            <a:r>
              <a:rPr lang="en-US" sz="2000" dirty="0" smtClean="0"/>
              <a:t>Commission an external review of governance</a:t>
            </a:r>
          </a:p>
          <a:p>
            <a:r>
              <a:rPr lang="en-US" sz="2000" dirty="0" smtClean="0"/>
              <a:t>Written statement on how governing board will work with senior leaders</a:t>
            </a:r>
          </a:p>
          <a:p>
            <a:r>
              <a:rPr lang="en-US" sz="2000" dirty="0" smtClean="0"/>
              <a:t>Review governing board’s constitution</a:t>
            </a:r>
          </a:p>
          <a:p>
            <a:r>
              <a:rPr lang="en-US" sz="2000" dirty="0" smtClean="0"/>
              <a:t>Actively recruit people with the right skills</a:t>
            </a:r>
          </a:p>
          <a:p>
            <a:r>
              <a:rPr lang="en-US" sz="2000" dirty="0" smtClean="0"/>
              <a:t>Model the finances over a 3-5 year period</a:t>
            </a:r>
            <a:endParaRPr lang="en-US" sz="2000" dirty="0"/>
          </a:p>
        </p:txBody>
      </p:sp>
    </p:spTree>
    <p:extLst>
      <p:ext uri="{BB962C8B-B14F-4D97-AF65-F5344CB8AC3E}">
        <p14:creationId xmlns:p14="http://schemas.microsoft.com/office/powerpoint/2010/main" val="3071201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Intelligent Accountability</a:t>
            </a:r>
            <a:endParaRPr lang="en-US" dirty="0"/>
          </a:p>
        </p:txBody>
      </p:sp>
      <p:sp>
        <p:nvSpPr>
          <p:cNvPr id="3" name="Content Placeholder 2"/>
          <p:cNvSpPr>
            <a:spLocks noGrp="1"/>
          </p:cNvSpPr>
          <p:nvPr>
            <p:ph idx="1"/>
          </p:nvPr>
        </p:nvSpPr>
        <p:spPr>
          <a:xfrm>
            <a:off x="457200" y="1600200"/>
            <a:ext cx="8229600" cy="4938714"/>
          </a:xfrm>
        </p:spPr>
        <p:txBody>
          <a:bodyPr>
            <a:normAutofit/>
          </a:bodyPr>
          <a:lstStyle/>
          <a:p>
            <a:r>
              <a:rPr lang="en-US" sz="2000" dirty="0" smtClean="0"/>
              <a:t>Small number of ambitious goals including a progress measure</a:t>
            </a:r>
          </a:p>
          <a:p>
            <a:r>
              <a:rPr lang="en-US" sz="2000" dirty="0" smtClean="0"/>
              <a:t>Accountability not just based on qualifications</a:t>
            </a:r>
          </a:p>
          <a:p>
            <a:r>
              <a:rPr lang="en-US" sz="2000" dirty="0" smtClean="0"/>
              <a:t>Lean, efficient, respected (not feared) inspectorate made up of school leaders</a:t>
            </a:r>
          </a:p>
          <a:p>
            <a:r>
              <a:rPr lang="en-US" sz="2000" dirty="0" smtClean="0"/>
              <a:t>Inspectorate moved to a model that hold partnerships of schools to account (every 2 years) for the quality of support and challenge they offer each other.  In partnerships with consistently good outcomes and strong peer review that demonstrates impact, the inspectorate does not inspect individual schools</a:t>
            </a:r>
          </a:p>
          <a:p>
            <a:r>
              <a:rPr lang="en-US" sz="2000" dirty="0" smtClean="0"/>
              <a:t>Inspections focused on progress and preparation for life in modern Britain and a global society</a:t>
            </a:r>
          </a:p>
        </p:txBody>
      </p:sp>
    </p:spTree>
    <p:extLst>
      <p:ext uri="{BB962C8B-B14F-4D97-AF65-F5344CB8AC3E}">
        <p14:creationId xmlns:p14="http://schemas.microsoft.com/office/powerpoint/2010/main" val="2383666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schools do?</a:t>
            </a:r>
            <a:endParaRPr lang="en-US" dirty="0"/>
          </a:p>
        </p:txBody>
      </p:sp>
      <p:sp>
        <p:nvSpPr>
          <p:cNvPr id="3" name="Content Placeholder 2"/>
          <p:cNvSpPr>
            <a:spLocks noGrp="1"/>
          </p:cNvSpPr>
          <p:nvPr>
            <p:ph idx="1"/>
          </p:nvPr>
        </p:nvSpPr>
        <p:spPr/>
        <p:txBody>
          <a:bodyPr>
            <a:normAutofit/>
          </a:bodyPr>
          <a:lstStyle/>
          <a:p>
            <a:r>
              <a:rPr lang="en-US" sz="2000" dirty="0" smtClean="0"/>
              <a:t>Take ownership of accountability and define performance measures</a:t>
            </a:r>
          </a:p>
          <a:p>
            <a:r>
              <a:rPr lang="en-US" sz="2000" dirty="0" smtClean="0"/>
              <a:t>Develop teachers who are agents of their own accountability and who can initiate conversations about what needs to improve</a:t>
            </a:r>
          </a:p>
          <a:p>
            <a:r>
              <a:rPr lang="en-US" sz="2000" dirty="0" smtClean="0"/>
              <a:t>Build a culture of learned resourcefulness, hopefulness and optimism rather than narrow compliance</a:t>
            </a:r>
          </a:p>
          <a:p>
            <a:r>
              <a:rPr lang="en-US" sz="2000" dirty="0" smtClean="0"/>
              <a:t>Develop parents’ and governors’ understanding of accountability measures</a:t>
            </a:r>
          </a:p>
          <a:p>
            <a:r>
              <a:rPr lang="en-US" sz="2000" dirty="0" smtClean="0"/>
              <a:t>Work in a strategic partnership to develop strong peer review</a:t>
            </a:r>
            <a:endParaRPr lang="en-US" sz="2000" dirty="0"/>
          </a:p>
        </p:txBody>
      </p:sp>
    </p:spTree>
    <p:extLst>
      <p:ext uri="{BB962C8B-B14F-4D97-AF65-F5344CB8AC3E}">
        <p14:creationId xmlns:p14="http://schemas.microsoft.com/office/powerpoint/2010/main" val="1025585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Scrutiny and Intervention</a:t>
            </a:r>
            <a:endParaRPr lang="en-US" dirty="0"/>
          </a:p>
        </p:txBody>
      </p:sp>
      <p:sp>
        <p:nvSpPr>
          <p:cNvPr id="3" name="Content Placeholder 2"/>
          <p:cNvSpPr>
            <a:spLocks noGrp="1"/>
          </p:cNvSpPr>
          <p:nvPr>
            <p:ph idx="1"/>
          </p:nvPr>
        </p:nvSpPr>
        <p:spPr>
          <a:xfrm>
            <a:off x="457200" y="1285829"/>
            <a:ext cx="8229600" cy="4926139"/>
          </a:xfrm>
        </p:spPr>
        <p:txBody>
          <a:bodyPr>
            <a:normAutofit lnSpcReduction="10000"/>
          </a:bodyPr>
          <a:lstStyle/>
          <a:p>
            <a:r>
              <a:rPr lang="en-US" sz="2000" dirty="0"/>
              <a:t>Scrutiny of performance of all schools is undertaken by School Commissioners in a regional structure.  They have executive power to intervene in failing schools</a:t>
            </a:r>
          </a:p>
          <a:p>
            <a:r>
              <a:rPr lang="en-US" sz="2000" dirty="0"/>
              <a:t>Locally-constituted Head </a:t>
            </a:r>
            <a:r>
              <a:rPr lang="en-US" sz="2000" dirty="0" smtClean="0"/>
              <a:t>Teacher </a:t>
            </a:r>
            <a:r>
              <a:rPr lang="en-US" sz="2000" dirty="0"/>
              <a:t>Boards advise School Commissioners and deploy NLE</a:t>
            </a:r>
          </a:p>
          <a:p>
            <a:r>
              <a:rPr lang="en-US" sz="2000" dirty="0"/>
              <a:t>Local accountability is exercise through a Education Overview and Scrutiny </a:t>
            </a:r>
            <a:r>
              <a:rPr lang="en-US" sz="2000" dirty="0" smtClean="0"/>
              <a:t>Committee</a:t>
            </a:r>
          </a:p>
          <a:p>
            <a:pPr marL="0" indent="0">
              <a:buNone/>
            </a:pPr>
            <a:endParaRPr lang="en-US" sz="2000" dirty="0"/>
          </a:p>
          <a:p>
            <a:pPr marL="0" indent="0">
              <a:buNone/>
            </a:pPr>
            <a:r>
              <a:rPr lang="en-US" sz="2000" b="1" dirty="0" smtClean="0"/>
              <a:t>What should schools do?</a:t>
            </a:r>
            <a:endParaRPr lang="en-US" sz="2000" b="1" dirty="0"/>
          </a:p>
          <a:p>
            <a:r>
              <a:rPr lang="en-US" sz="2000" dirty="0" smtClean="0"/>
              <a:t>Work with other schools to agree and implement strategic approaches for addressing systemic challenges such as succession planning, subject networks and school-to-school support</a:t>
            </a:r>
          </a:p>
          <a:p>
            <a:r>
              <a:rPr lang="en-US" sz="2000" dirty="0" smtClean="0"/>
              <a:t>Grow system leadership roles</a:t>
            </a:r>
          </a:p>
          <a:p>
            <a:r>
              <a:rPr lang="en-US" sz="2000" dirty="0" smtClean="0"/>
              <a:t>Stimulate Teaching School Alliances</a:t>
            </a:r>
          </a:p>
          <a:p>
            <a:r>
              <a:rPr lang="en-US" sz="2000" dirty="0" smtClean="0"/>
              <a:t>Engage with school-led structures like the Teaching Schools Council</a:t>
            </a:r>
            <a:endParaRPr lang="en-US" sz="2000" dirty="0"/>
          </a:p>
        </p:txBody>
      </p:sp>
    </p:spTree>
    <p:extLst>
      <p:ext uri="{BB962C8B-B14F-4D97-AF65-F5344CB8AC3E}">
        <p14:creationId xmlns:p14="http://schemas.microsoft.com/office/powerpoint/2010/main" val="1961179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Planning</a:t>
            </a:r>
            <a:endParaRPr lang="en-US" dirty="0"/>
          </a:p>
        </p:txBody>
      </p:sp>
      <p:sp>
        <p:nvSpPr>
          <p:cNvPr id="3" name="Content Placeholder 2"/>
          <p:cNvSpPr>
            <a:spLocks noGrp="1"/>
          </p:cNvSpPr>
          <p:nvPr>
            <p:ph idx="1"/>
          </p:nvPr>
        </p:nvSpPr>
        <p:spPr/>
        <p:txBody>
          <a:bodyPr>
            <a:normAutofit/>
          </a:bodyPr>
          <a:lstStyle/>
          <a:p>
            <a:r>
              <a:rPr lang="en-US" sz="2000" dirty="0" smtClean="0"/>
              <a:t>The duty to secure sufficient school places remains with Las</a:t>
            </a:r>
          </a:p>
          <a:p>
            <a:r>
              <a:rPr lang="en-US" sz="2000" dirty="0" smtClean="0"/>
              <a:t>The commissioning of schools (and Academy bids) through a competitive process predicated </a:t>
            </a:r>
            <a:r>
              <a:rPr lang="en-US" sz="2000" dirty="0" err="1" smtClean="0"/>
              <a:t>oneducational</a:t>
            </a:r>
            <a:r>
              <a:rPr lang="en-US" sz="2000" dirty="0" smtClean="0"/>
              <a:t> quality lies with School Commissioners</a:t>
            </a:r>
          </a:p>
          <a:p>
            <a:r>
              <a:rPr lang="en-US" sz="2000" dirty="0" smtClean="0"/>
              <a:t>School Commissioners can also close schools</a:t>
            </a:r>
          </a:p>
          <a:p>
            <a:r>
              <a:rPr lang="en-US" sz="2000" dirty="0" smtClean="0"/>
              <a:t>Each local area has a locally agreed admissions framework that schools cannot opt out of</a:t>
            </a:r>
          </a:p>
          <a:p>
            <a:r>
              <a:rPr lang="en-US" sz="2000" dirty="0" smtClean="0"/>
              <a:t>The School Adjudicator assesses appeals</a:t>
            </a:r>
          </a:p>
          <a:p>
            <a:r>
              <a:rPr lang="en-US" sz="2000" dirty="0" smtClean="0"/>
              <a:t>The LA has responsibility for the assessment of pupils with SEN</a:t>
            </a:r>
          </a:p>
          <a:p>
            <a:r>
              <a:rPr lang="en-US" sz="2000" dirty="0" smtClean="0"/>
              <a:t>Sub-regional hubs of employers and educators work together to provide IAG</a:t>
            </a:r>
          </a:p>
          <a:p>
            <a:pPr marL="0" indent="0">
              <a:buNone/>
            </a:pPr>
            <a:r>
              <a:rPr lang="en-US" sz="2000" b="1" dirty="0" smtClean="0"/>
              <a:t>What should schools do?</a:t>
            </a:r>
          </a:p>
          <a:p>
            <a:r>
              <a:rPr lang="en-US" sz="2000" dirty="0" smtClean="0"/>
              <a:t>Assess their capacity to lead in the provision of new </a:t>
            </a:r>
            <a:r>
              <a:rPr lang="en-US" sz="2000" smtClean="0"/>
              <a:t>school places</a:t>
            </a:r>
            <a:endParaRPr lang="en-US" sz="2000" dirty="0"/>
          </a:p>
        </p:txBody>
      </p:sp>
    </p:spTree>
    <p:extLst>
      <p:ext uri="{BB962C8B-B14F-4D97-AF65-F5344CB8AC3E}">
        <p14:creationId xmlns:p14="http://schemas.microsoft.com/office/powerpoint/2010/main" val="3201371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 Self </a:t>
            </a:r>
            <a:r>
              <a:rPr lang="en-US" dirty="0" smtClean="0"/>
              <a:t>Improving System</a:t>
            </a:r>
            <a:endParaRPr lang="en-US" dirty="0"/>
          </a:p>
        </p:txBody>
      </p:sp>
      <p:sp>
        <p:nvSpPr>
          <p:cNvPr id="3" name="Content Placeholder 2"/>
          <p:cNvSpPr>
            <a:spLocks noGrp="1"/>
          </p:cNvSpPr>
          <p:nvPr>
            <p:ph idx="1"/>
          </p:nvPr>
        </p:nvSpPr>
        <p:spPr/>
        <p:txBody>
          <a:bodyPr>
            <a:normAutofit fontScale="92500" lnSpcReduction="10000"/>
          </a:bodyPr>
          <a:lstStyle/>
          <a:p>
            <a:r>
              <a:rPr lang="en-US" sz="2000" dirty="0" smtClean="0"/>
              <a:t>A school</a:t>
            </a:r>
            <a:r>
              <a:rPr lang="en-US" sz="2000" dirty="0" smtClean="0"/>
              <a:t>-led system</a:t>
            </a:r>
          </a:p>
          <a:p>
            <a:r>
              <a:rPr lang="en-US" sz="2000" dirty="0" smtClean="0"/>
              <a:t>System leadership (leaders working in schools outside their own: teaching schools and national, local and specialist leaders of education)</a:t>
            </a:r>
          </a:p>
          <a:p>
            <a:pPr marL="0" indent="0">
              <a:buNone/>
            </a:pPr>
            <a:r>
              <a:rPr lang="en-US" sz="2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Issues</a:t>
            </a:r>
          </a:p>
          <a:p>
            <a:r>
              <a:rPr lang="en-US" sz="2000" dirty="0" smtClean="0"/>
              <a:t>How would structure, regulation and accountability work?</a:t>
            </a:r>
          </a:p>
          <a:p>
            <a:r>
              <a:rPr lang="en-US" sz="2000" dirty="0" smtClean="0"/>
              <a:t>What would the role </a:t>
            </a:r>
            <a:r>
              <a:rPr lang="en-US" sz="2000" dirty="0" smtClean="0"/>
              <a:t>of </a:t>
            </a:r>
            <a:r>
              <a:rPr lang="en-US" sz="2000" dirty="0" err="1" smtClean="0"/>
              <a:t>Ofsted</a:t>
            </a:r>
            <a:r>
              <a:rPr lang="en-US" sz="2000" dirty="0" smtClean="0"/>
              <a:t> be? </a:t>
            </a:r>
            <a:endParaRPr lang="en-US" sz="2000" dirty="0" smtClean="0"/>
          </a:p>
          <a:p>
            <a:r>
              <a:rPr lang="en-US" sz="2000" dirty="0" smtClean="0"/>
              <a:t>Is there the capacity for a self-improving system?</a:t>
            </a:r>
            <a:endParaRPr lang="en-US" sz="2000" dirty="0" smtClean="0"/>
          </a:p>
          <a:p>
            <a:r>
              <a:rPr lang="en-US" sz="2000" dirty="0" smtClean="0"/>
              <a:t>How would this create collective momentum?</a:t>
            </a:r>
            <a:endParaRPr lang="en-US" sz="2000" dirty="0" smtClean="0"/>
          </a:p>
          <a:p>
            <a:r>
              <a:rPr lang="en-US" sz="2000" dirty="0" smtClean="0"/>
              <a:t>How would this impact </a:t>
            </a:r>
            <a:r>
              <a:rPr lang="en-US" sz="2000" dirty="0" smtClean="0"/>
              <a:t>on all </a:t>
            </a:r>
            <a:r>
              <a:rPr lang="en-US" sz="2000" dirty="0" smtClean="0"/>
              <a:t>schools?</a:t>
            </a:r>
            <a:endParaRPr lang="en-US" sz="2000" dirty="0" smtClean="0"/>
          </a:p>
          <a:p>
            <a:r>
              <a:rPr lang="en-US" sz="2000" dirty="0" smtClean="0"/>
              <a:t>What would the b</a:t>
            </a:r>
            <a:r>
              <a:rPr lang="en-US" sz="2000" dirty="0" smtClean="0"/>
              <a:t>arriers be?</a:t>
            </a:r>
            <a:endParaRPr lang="en-US" sz="2000" dirty="0" smtClean="0"/>
          </a:p>
          <a:p>
            <a:r>
              <a:rPr lang="en-US" sz="2000" dirty="0" smtClean="0"/>
              <a:t>What would be the role </a:t>
            </a:r>
            <a:r>
              <a:rPr lang="en-US" sz="2000" dirty="0" smtClean="0"/>
              <a:t>of Teaching Schools, NLE, </a:t>
            </a:r>
            <a:r>
              <a:rPr lang="en-US" sz="2000" dirty="0" smtClean="0"/>
              <a:t>LLE and SLE?</a:t>
            </a:r>
            <a:endParaRPr lang="en-US" sz="2000" dirty="0" smtClean="0"/>
          </a:p>
          <a:p>
            <a:r>
              <a:rPr lang="en-US" sz="2000" dirty="0" smtClean="0"/>
              <a:t>What would be the role </a:t>
            </a:r>
            <a:r>
              <a:rPr lang="en-US" sz="2000" dirty="0" smtClean="0"/>
              <a:t>of Academy Chains (56% and 11% of primaries are academies)</a:t>
            </a:r>
          </a:p>
          <a:p>
            <a:r>
              <a:rPr lang="en-US" sz="2000" dirty="0" smtClean="0"/>
              <a:t>What role would the self-improving system play in </a:t>
            </a:r>
            <a:r>
              <a:rPr lang="en-US" sz="2000" dirty="0" smtClean="0"/>
              <a:t>curriculum and assessment</a:t>
            </a:r>
          </a:p>
        </p:txBody>
      </p:sp>
    </p:spTree>
    <p:extLst>
      <p:ext uri="{BB962C8B-B14F-4D97-AF65-F5344CB8AC3E}">
        <p14:creationId xmlns:p14="http://schemas.microsoft.com/office/powerpoint/2010/main" val="1966772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Principles</a:t>
            </a:r>
            <a:endParaRPr lang="en-US" dirty="0"/>
          </a:p>
        </p:txBody>
      </p:sp>
      <p:sp>
        <p:nvSpPr>
          <p:cNvPr id="3" name="Content Placeholder 2"/>
          <p:cNvSpPr>
            <a:spLocks noGrp="1"/>
          </p:cNvSpPr>
          <p:nvPr>
            <p:ph idx="1"/>
          </p:nvPr>
        </p:nvSpPr>
        <p:spPr/>
        <p:txBody>
          <a:bodyPr>
            <a:normAutofit/>
          </a:bodyPr>
          <a:lstStyle/>
          <a:p>
            <a:r>
              <a:rPr lang="en-US" sz="2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Quality and equality for all</a:t>
            </a:r>
          </a:p>
          <a:p>
            <a:r>
              <a:rPr lang="en-US" sz="2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Strong and intelligent accountability</a:t>
            </a:r>
            <a:r>
              <a:rPr lang="en-US" sz="2000" dirty="0" smtClean="0"/>
              <a:t>: teachers and school leaders must be agents of their own accountability</a:t>
            </a:r>
          </a:p>
          <a:p>
            <a:r>
              <a:rPr lang="en-US" sz="2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Evidence:</a:t>
            </a:r>
            <a:r>
              <a:rPr lang="en-US" sz="2000" dirty="0" smtClean="0"/>
              <a:t> policy and practice should be evidence-informed</a:t>
            </a:r>
          </a:p>
          <a:p>
            <a:r>
              <a:rPr lang="en-US" sz="2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Collaboration and partnership</a:t>
            </a:r>
            <a:r>
              <a:rPr lang="en-US" sz="2000" dirty="0" smtClean="0"/>
              <a:t>: there is a strong correlation between collaborative cultures and system success.  Continuous improvement through principled strategic partnerships.  School systems improve when the quality of teaching improves.  Consciously build professional capacity </a:t>
            </a:r>
          </a:p>
          <a:p>
            <a:r>
              <a:rPr lang="en-US" sz="2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Subsidiarity</a:t>
            </a:r>
            <a:r>
              <a:rPr lang="en-US" sz="2000" dirty="0" smtClean="0"/>
              <a:t> (rather than autonomy): decision-making devolved to the most immediate level consistent with its implementation and the place closest to students</a:t>
            </a:r>
          </a:p>
          <a:p>
            <a:r>
              <a:rPr lang="en-US" sz="2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Common good</a:t>
            </a:r>
            <a:endParaRPr lang="en-US" sz="2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extLst>
      <p:ext uri="{BB962C8B-B14F-4D97-AF65-F5344CB8AC3E}">
        <p14:creationId xmlns:p14="http://schemas.microsoft.com/office/powerpoint/2010/main" val="2412856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a:t>
            </a:r>
            <a:endParaRPr lang="en-US" dirty="0"/>
          </a:p>
        </p:txBody>
      </p:sp>
      <p:sp>
        <p:nvSpPr>
          <p:cNvPr id="3" name="Content Placeholder 2"/>
          <p:cNvSpPr>
            <a:spLocks noGrp="1"/>
          </p:cNvSpPr>
          <p:nvPr>
            <p:ph idx="1"/>
          </p:nvPr>
        </p:nvSpPr>
        <p:spPr/>
        <p:txBody>
          <a:bodyPr>
            <a:normAutofit fontScale="92500" lnSpcReduction="10000"/>
          </a:bodyPr>
          <a:lstStyle/>
          <a:p>
            <a:r>
              <a:rPr lang="en-US" sz="2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Imagination, courage and collective action</a:t>
            </a:r>
          </a:p>
          <a:p>
            <a:r>
              <a:rPr lang="en-US" sz="2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Capacity building:</a:t>
            </a:r>
          </a:p>
          <a:p>
            <a:pPr marL="457200" indent="-457200">
              <a:buAutoNum type="alphaLcPeriod"/>
            </a:pPr>
            <a:r>
              <a:rPr lang="en-US" sz="2000" dirty="0" smtClean="0"/>
              <a:t>Leadership capacity</a:t>
            </a:r>
          </a:p>
          <a:p>
            <a:pPr marL="457200" indent="-457200">
              <a:buAutoNum type="alphaLcPeriod"/>
            </a:pPr>
            <a:r>
              <a:rPr lang="en-US" sz="2000" dirty="0" smtClean="0"/>
              <a:t>Pedagogical capacity</a:t>
            </a:r>
          </a:p>
          <a:p>
            <a:pPr marL="457200" indent="-457200">
              <a:buAutoNum type="alphaLcPeriod"/>
            </a:pPr>
            <a:r>
              <a:rPr lang="en-US" sz="2000" dirty="0" smtClean="0"/>
              <a:t>Capacity for creativity and action</a:t>
            </a:r>
          </a:p>
          <a:p>
            <a:r>
              <a:rPr lang="en-US" sz="2000" dirty="0" smtClean="0"/>
              <a:t>The next phase of system leadership is leadership of the education system itself</a:t>
            </a:r>
          </a:p>
          <a:p>
            <a:r>
              <a:rPr lang="en-US" sz="2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Unleashing greatness</a:t>
            </a:r>
            <a:r>
              <a:rPr lang="en-US" sz="2000" dirty="0" smtClean="0"/>
              <a:t>: McKinsey states that ‘good’ becomes ‘great’ when the school system relies on the values and </a:t>
            </a:r>
            <a:r>
              <a:rPr lang="en-US" sz="2000" dirty="0" err="1" smtClean="0"/>
              <a:t>behaviours</a:t>
            </a:r>
            <a:r>
              <a:rPr lang="en-US" sz="2000" dirty="0" smtClean="0"/>
              <a:t> of its educators to propel continuing improvement </a:t>
            </a:r>
          </a:p>
          <a:p>
            <a:r>
              <a:rPr lang="en-US" sz="2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Renewed focus on the moral imperative of teaching</a:t>
            </a:r>
            <a:r>
              <a:rPr lang="en-US" sz="2000" dirty="0" smtClean="0"/>
              <a:t>: social change and common good</a:t>
            </a:r>
          </a:p>
          <a:p>
            <a:r>
              <a:rPr lang="en-US" sz="2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A growth mindset</a:t>
            </a:r>
          </a:p>
          <a:p>
            <a:r>
              <a:rPr lang="en-US" sz="2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All young people access an education which is as good as that which only the best schools formerly achieved</a:t>
            </a:r>
            <a:endParaRPr lang="en-US" sz="2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extLst>
      <p:ext uri="{BB962C8B-B14F-4D97-AF65-F5344CB8AC3E}">
        <p14:creationId xmlns:p14="http://schemas.microsoft.com/office/powerpoint/2010/main" val="1346537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Government</a:t>
            </a:r>
            <a:endParaRPr lang="en-US" dirty="0"/>
          </a:p>
        </p:txBody>
      </p:sp>
      <p:sp>
        <p:nvSpPr>
          <p:cNvPr id="3" name="Content Placeholder 2"/>
          <p:cNvSpPr>
            <a:spLocks noGrp="1"/>
          </p:cNvSpPr>
          <p:nvPr>
            <p:ph idx="1"/>
          </p:nvPr>
        </p:nvSpPr>
        <p:spPr/>
        <p:txBody>
          <a:bodyPr>
            <a:normAutofit/>
          </a:bodyPr>
          <a:lstStyle/>
          <a:p>
            <a:r>
              <a:rPr lang="en-US" sz="2000" dirty="0" smtClean="0"/>
              <a:t>Equitable and sufficient per-pupil funding weighted for disadvantage</a:t>
            </a:r>
          </a:p>
          <a:p>
            <a:r>
              <a:rPr lang="en-US" sz="2000" dirty="0" smtClean="0"/>
              <a:t>Slim, smart, stable framework of standards</a:t>
            </a:r>
          </a:p>
          <a:p>
            <a:r>
              <a:rPr lang="en-US" sz="2000" dirty="0" smtClean="0"/>
              <a:t>Calculation of numbers of teachers needed in each region and allocation of funding to manage supply</a:t>
            </a:r>
          </a:p>
          <a:p>
            <a:r>
              <a:rPr lang="en-US" sz="2000" dirty="0" smtClean="0"/>
              <a:t>A capital </a:t>
            </a:r>
            <a:r>
              <a:rPr lang="en-US" sz="2000" dirty="0" err="1" smtClean="0"/>
              <a:t>programme</a:t>
            </a:r>
            <a:r>
              <a:rPr lang="en-US" sz="2000" dirty="0" smtClean="0"/>
              <a:t> to ensure quality learning environments</a:t>
            </a:r>
          </a:p>
          <a:p>
            <a:endParaRPr lang="en-US" sz="2000" dirty="0"/>
          </a:p>
        </p:txBody>
      </p:sp>
    </p:spTree>
    <p:extLst>
      <p:ext uri="{BB962C8B-B14F-4D97-AF65-F5344CB8AC3E}">
        <p14:creationId xmlns:p14="http://schemas.microsoft.com/office/powerpoint/2010/main" val="3496297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professionalism</a:t>
            </a:r>
            <a:endParaRPr lang="en-US" dirty="0"/>
          </a:p>
        </p:txBody>
      </p:sp>
      <p:sp>
        <p:nvSpPr>
          <p:cNvPr id="3" name="Content Placeholder 2"/>
          <p:cNvSpPr>
            <a:spLocks noGrp="1"/>
          </p:cNvSpPr>
          <p:nvPr>
            <p:ph idx="1"/>
          </p:nvPr>
        </p:nvSpPr>
        <p:spPr>
          <a:xfrm>
            <a:off x="457200" y="1232334"/>
            <a:ext cx="8229600" cy="5155682"/>
          </a:xfrm>
        </p:spPr>
        <p:txBody>
          <a:bodyPr>
            <a:normAutofit lnSpcReduction="10000"/>
          </a:bodyPr>
          <a:lstStyle/>
          <a:p>
            <a:pPr marL="0" indent="0">
              <a:buNone/>
            </a:pPr>
            <a:r>
              <a:rPr lang="en-US" sz="2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Highly skilled profession constantly refined, challenged and developed</a:t>
            </a:r>
          </a:p>
          <a:p>
            <a:r>
              <a:rPr lang="en-US" sz="2000" dirty="0" smtClean="0"/>
              <a:t>College of Teaching: professional body for teachers</a:t>
            </a:r>
          </a:p>
          <a:p>
            <a:r>
              <a:rPr lang="en-US" sz="2000" dirty="0" smtClean="0"/>
              <a:t>Assessment practice is guided by an Assessment Ethics Framework and schools are supported by Chartered Assessors</a:t>
            </a:r>
          </a:p>
          <a:p>
            <a:r>
              <a:rPr lang="en-US" sz="2000" dirty="0" smtClean="0"/>
              <a:t>Evidence Centre for Education</a:t>
            </a:r>
          </a:p>
          <a:p>
            <a:r>
              <a:rPr lang="en-US" sz="2000" dirty="0" smtClean="0"/>
              <a:t>Most schools work in strategic partnerships</a:t>
            </a:r>
          </a:p>
          <a:p>
            <a:r>
              <a:rPr lang="en-US" sz="2000" dirty="0" smtClean="0"/>
              <a:t>Teaching School Alliances award QTS and focus on the needs of schools in their area.  They have </a:t>
            </a:r>
            <a:r>
              <a:rPr lang="en-US" sz="2000" dirty="0" err="1" smtClean="0"/>
              <a:t>formalised</a:t>
            </a:r>
            <a:r>
              <a:rPr lang="en-US" sz="2000" dirty="0" smtClean="0"/>
              <a:t> relationships with HEI which support more advanced teacher training and research</a:t>
            </a:r>
          </a:p>
          <a:p>
            <a:r>
              <a:rPr lang="en-US" sz="2000" dirty="0" smtClean="0"/>
              <a:t>ITE has a core curriculum framework</a:t>
            </a:r>
          </a:p>
          <a:p>
            <a:r>
              <a:rPr lang="en-US" sz="2000" dirty="0" smtClean="0"/>
              <a:t>All teachers have a professional development ladder.  Most teachers do masters degrees and are actively involved in research</a:t>
            </a:r>
          </a:p>
          <a:p>
            <a:r>
              <a:rPr lang="en-US" sz="2000" dirty="0" smtClean="0"/>
              <a:t>National Leaders lead on ITE and professional development in groups of schools following a nationally defined set of standards</a:t>
            </a:r>
          </a:p>
          <a:p>
            <a:r>
              <a:rPr lang="en-US" sz="2000" dirty="0" smtClean="0"/>
              <a:t>Employers have extensive autonomy over pay and conditions within a broad national framework</a:t>
            </a:r>
          </a:p>
          <a:p>
            <a:endParaRPr lang="en-US" sz="2000" dirty="0"/>
          </a:p>
        </p:txBody>
      </p:sp>
    </p:spTree>
    <p:extLst>
      <p:ext uri="{BB962C8B-B14F-4D97-AF65-F5344CB8AC3E}">
        <p14:creationId xmlns:p14="http://schemas.microsoft.com/office/powerpoint/2010/main" val="2871961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schools do?</a:t>
            </a:r>
            <a:endParaRPr lang="en-US" dirty="0"/>
          </a:p>
        </p:txBody>
      </p:sp>
      <p:sp>
        <p:nvSpPr>
          <p:cNvPr id="3" name="Content Placeholder 2"/>
          <p:cNvSpPr>
            <a:spLocks noGrp="1"/>
          </p:cNvSpPr>
          <p:nvPr>
            <p:ph idx="1"/>
          </p:nvPr>
        </p:nvSpPr>
        <p:spPr/>
        <p:txBody>
          <a:bodyPr>
            <a:normAutofit/>
          </a:bodyPr>
          <a:lstStyle/>
          <a:p>
            <a:r>
              <a:rPr lang="en-US" sz="2000" dirty="0" smtClean="0"/>
              <a:t>Strong leader of ITE and professional development</a:t>
            </a:r>
          </a:p>
          <a:p>
            <a:r>
              <a:rPr lang="en-US" sz="2000" dirty="0" smtClean="0"/>
              <a:t>Cultivate peer-led learning – excite teachers</a:t>
            </a:r>
          </a:p>
          <a:p>
            <a:r>
              <a:rPr lang="en-US" sz="2000" dirty="0" smtClean="0"/>
              <a:t>Develop assessment practice</a:t>
            </a:r>
          </a:p>
          <a:p>
            <a:r>
              <a:rPr lang="en-US" sz="2000" dirty="0" smtClean="0"/>
              <a:t>Take the lead in developing and testing approaches to the gap</a:t>
            </a:r>
          </a:p>
          <a:p>
            <a:r>
              <a:rPr lang="en-US" sz="2000" dirty="0" smtClean="0"/>
              <a:t>Get involved in a strategic partnership</a:t>
            </a:r>
          </a:p>
          <a:p>
            <a:r>
              <a:rPr lang="en-US" sz="2000" dirty="0" smtClean="0"/>
              <a:t>Develop a formal relationship with a HEI</a:t>
            </a:r>
          </a:p>
          <a:p>
            <a:r>
              <a:rPr lang="en-US" sz="2000" dirty="0" smtClean="0"/>
              <a:t>Focus on pay-related progression and student outcomes</a:t>
            </a:r>
          </a:p>
          <a:p>
            <a:r>
              <a:rPr lang="en-US" sz="2000" dirty="0" smtClean="0"/>
              <a:t>Allow teachers to innovate, test new practice and learn together</a:t>
            </a:r>
            <a:endParaRPr lang="en-US" sz="2000" dirty="0"/>
          </a:p>
        </p:txBody>
      </p:sp>
    </p:spTree>
    <p:extLst>
      <p:ext uri="{BB962C8B-B14F-4D97-AF65-F5344CB8AC3E}">
        <p14:creationId xmlns:p14="http://schemas.microsoft.com/office/powerpoint/2010/main" val="2218671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Curriculum, Assessment &amp; Qualifications</a:t>
            </a:r>
            <a:endParaRPr lang="en-US" dirty="0"/>
          </a:p>
        </p:txBody>
      </p:sp>
      <p:sp>
        <p:nvSpPr>
          <p:cNvPr id="3" name="Content Placeholder 2"/>
          <p:cNvSpPr>
            <a:spLocks noGrp="1"/>
          </p:cNvSpPr>
          <p:nvPr>
            <p:ph idx="1"/>
          </p:nvPr>
        </p:nvSpPr>
        <p:spPr/>
        <p:txBody>
          <a:bodyPr>
            <a:normAutofit/>
          </a:bodyPr>
          <a:lstStyle/>
          <a:p>
            <a:r>
              <a:rPr lang="en-US" sz="2000" dirty="0" smtClean="0"/>
              <a:t>A broad core curriculum framework determined by a Commission for Curriculum Review </a:t>
            </a:r>
            <a:r>
              <a:rPr lang="en-US" sz="2000" dirty="0" err="1" smtClean="0"/>
              <a:t>analysed</a:t>
            </a:r>
            <a:r>
              <a:rPr lang="en-US" sz="2000" dirty="0" smtClean="0"/>
              <a:t> every 10 years.  This is only one part of a school’s curriculum which focuses on a range of important skills and qualities</a:t>
            </a:r>
          </a:p>
          <a:p>
            <a:r>
              <a:rPr lang="en-US" sz="2000" dirty="0" smtClean="0"/>
              <a:t>Development of a wider skill set including formal qualifications and ‘cultural capital’ (instead of focus on narrow testing regime)</a:t>
            </a:r>
          </a:p>
          <a:p>
            <a:r>
              <a:rPr lang="en-US" sz="2000" dirty="0" smtClean="0"/>
              <a:t>Reformed Qualifications Regulator</a:t>
            </a:r>
          </a:p>
          <a:p>
            <a:r>
              <a:rPr lang="en-US" sz="2000" dirty="0" smtClean="0"/>
              <a:t>Assessment Ethics Framework</a:t>
            </a:r>
          </a:p>
          <a:p>
            <a:r>
              <a:rPr lang="en-US" sz="2000" dirty="0" smtClean="0"/>
              <a:t>Accountability includes but does not rely on qualifications</a:t>
            </a:r>
          </a:p>
          <a:p>
            <a:r>
              <a:rPr lang="en-US" sz="2000" dirty="0" smtClean="0"/>
              <a:t>Development of technology for learning and assessment</a:t>
            </a:r>
          </a:p>
          <a:p>
            <a:r>
              <a:rPr lang="en-US" sz="2000" dirty="0" smtClean="0"/>
              <a:t>Sharing of good practice internationally – Britain </a:t>
            </a:r>
            <a:r>
              <a:rPr lang="en-US" sz="2000" dirty="0" err="1" smtClean="0"/>
              <a:t>modelling</a:t>
            </a:r>
            <a:r>
              <a:rPr lang="en-US" sz="2000" dirty="0" smtClean="0"/>
              <a:t> the wider skill set developed</a:t>
            </a:r>
          </a:p>
          <a:p>
            <a:endParaRPr lang="en-US" sz="2000" dirty="0"/>
          </a:p>
        </p:txBody>
      </p:sp>
    </p:spTree>
    <p:extLst>
      <p:ext uri="{BB962C8B-B14F-4D97-AF65-F5344CB8AC3E}">
        <p14:creationId xmlns:p14="http://schemas.microsoft.com/office/powerpoint/2010/main" val="1985854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schools do?</a:t>
            </a:r>
            <a:endParaRPr lang="en-US" dirty="0"/>
          </a:p>
        </p:txBody>
      </p:sp>
      <p:sp>
        <p:nvSpPr>
          <p:cNvPr id="3" name="Content Placeholder 2"/>
          <p:cNvSpPr>
            <a:spLocks noGrp="1"/>
          </p:cNvSpPr>
          <p:nvPr>
            <p:ph idx="1"/>
          </p:nvPr>
        </p:nvSpPr>
        <p:spPr/>
        <p:txBody>
          <a:bodyPr>
            <a:normAutofit/>
          </a:bodyPr>
          <a:lstStyle/>
          <a:p>
            <a:r>
              <a:rPr lang="en-US" sz="2000" dirty="0" smtClean="0"/>
              <a:t>Develop a bold curriculum vision and philosophy that suits the school context and reflects the fundamental purpose of education</a:t>
            </a:r>
          </a:p>
          <a:p>
            <a:r>
              <a:rPr lang="en-US" sz="2000" dirty="0" smtClean="0"/>
              <a:t>Build a culture and shared vision of curriculum design and development</a:t>
            </a:r>
          </a:p>
          <a:p>
            <a:r>
              <a:rPr lang="en-US" sz="2000" dirty="0" smtClean="0"/>
              <a:t>Build an assessment strategy around a growth mindset</a:t>
            </a:r>
            <a:endParaRPr lang="en-US" sz="2000" dirty="0"/>
          </a:p>
        </p:txBody>
      </p:sp>
    </p:spTree>
    <p:extLst>
      <p:ext uri="{BB962C8B-B14F-4D97-AF65-F5344CB8AC3E}">
        <p14:creationId xmlns:p14="http://schemas.microsoft.com/office/powerpoint/2010/main" val="31662325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688</TotalTime>
  <Words>1161</Words>
  <Application>Microsoft Macintosh PowerPoint</Application>
  <PresentationFormat>On-screen Show (4:3)</PresentationFormat>
  <Paragraphs>115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 Quick Guide to ACSL’s Blueprint for A Self Improving System</vt:lpstr>
      <vt:lpstr>A Self Improving System</vt:lpstr>
      <vt:lpstr>6 Principles</vt:lpstr>
      <vt:lpstr>Vision</vt:lpstr>
      <vt:lpstr>Role of Government</vt:lpstr>
      <vt:lpstr>Teacher professionalism</vt:lpstr>
      <vt:lpstr>What should schools do?</vt:lpstr>
      <vt:lpstr>Curriculum, Assessment &amp; Qualifications</vt:lpstr>
      <vt:lpstr>What should schools do?</vt:lpstr>
      <vt:lpstr>Finance and governance</vt:lpstr>
      <vt:lpstr>Intelligent Accountability</vt:lpstr>
      <vt:lpstr>What should schools do?</vt:lpstr>
      <vt:lpstr>Scrutiny and Intervention</vt:lpstr>
      <vt:lpstr>Strategic Planning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Educational Update</dc:title>
  <dc:creator>Ruth Powley</dc:creator>
  <cp:lastModifiedBy>Ruth Powley</cp:lastModifiedBy>
  <cp:revision>60</cp:revision>
  <dcterms:created xsi:type="dcterms:W3CDTF">2014-08-31T11:46:39Z</dcterms:created>
  <dcterms:modified xsi:type="dcterms:W3CDTF">2014-09-27T15:12:18Z</dcterms:modified>
</cp:coreProperties>
</file>